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20" r:id="rId2"/>
    <p:sldId id="2621" r:id="rId3"/>
    <p:sldId id="2623" r:id="rId4"/>
    <p:sldId id="2643" r:id="rId5"/>
    <p:sldId id="2642" r:id="rId6"/>
    <p:sldId id="2632" r:id="rId7"/>
    <p:sldId id="2635" r:id="rId8"/>
    <p:sldId id="2641" r:id="rId9"/>
    <p:sldId id="2630" r:id="rId10"/>
    <p:sldId id="2631" r:id="rId11"/>
    <p:sldId id="2644" r:id="rId12"/>
    <p:sldId id="2634" r:id="rId13"/>
    <p:sldId id="2648" r:id="rId14"/>
    <p:sldId id="2645" r:id="rId15"/>
    <p:sldId id="2636" r:id="rId16"/>
    <p:sldId id="2625" r:id="rId17"/>
    <p:sldId id="2646" r:id="rId18"/>
    <p:sldId id="2650" r:id="rId19"/>
    <p:sldId id="2637" r:id="rId20"/>
    <p:sldId id="2647" r:id="rId21"/>
    <p:sldId id="2651" r:id="rId22"/>
    <p:sldId id="2639" r:id="rId23"/>
    <p:sldId id="2649" r:id="rId24"/>
    <p:sldId id="2640" r:id="rId25"/>
    <p:sldId id="2638" r:id="rId26"/>
    <p:sldId id="276" r:id="rId27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4" userDrawn="1">
          <p15:clr>
            <a:srgbClr val="A4A3A4"/>
          </p15:clr>
        </p15:guide>
        <p15:guide id="2" pos="37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sy" initials="w" lastIdx="1" clrIdx="0"/>
  <p:cmAuthor id="1" name="谢 建宇" initials="谢" lastIdx="2" clrIdx="0"/>
  <p:cmAuthor id="2" name="作者" initials="作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FF7"/>
    <a:srgbClr val="7A0000"/>
    <a:srgbClr val="D00000"/>
    <a:srgbClr val="850000"/>
    <a:srgbClr val="526893"/>
    <a:srgbClr val="00B0F0"/>
    <a:srgbClr val="282828"/>
    <a:srgbClr val="EA5858"/>
    <a:srgbClr val="FF0000"/>
    <a:srgbClr val="4BAC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2" autoAdjust="0"/>
    <p:restoredTop sz="92801" autoAdjust="0"/>
  </p:normalViewPr>
  <p:slideViewPr>
    <p:cSldViewPr showGuides="1">
      <p:cViewPr varScale="1">
        <p:scale>
          <a:sx n="109" d="100"/>
          <a:sy n="109" d="100"/>
        </p:scale>
        <p:origin x="336" y="96"/>
      </p:cViewPr>
      <p:guideLst>
        <p:guide orient="horz" pos="2134"/>
        <p:guide pos="37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1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BCC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7693660" y="2012315"/>
            <a:ext cx="3807460" cy="686435"/>
            <a:chOff x="1122" y="3067"/>
            <a:chExt cx="5996" cy="1081"/>
          </a:xfrm>
        </p:grpSpPr>
        <p:pic>
          <p:nvPicPr>
            <p:cNvPr id="10" name="图片 9" descr="资源 3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22" y="3068"/>
              <a:ext cx="3344" cy="705"/>
            </a:xfrm>
            <a:prstGeom prst="rect">
              <a:avLst/>
            </a:prstGeom>
          </p:spPr>
        </p:pic>
        <p:sp>
          <p:nvSpPr>
            <p:cNvPr id="7" name="标题 1"/>
            <p:cNvSpPr>
              <a:spLocks noGrp="1"/>
            </p:cNvSpPr>
            <p:nvPr>
              <p:custDataLst>
                <p:tags r:id="rId1"/>
              </p:custDataLst>
            </p:nvPr>
          </p:nvSpPr>
          <p:spPr>
            <a:xfrm>
              <a:off x="4283" y="3067"/>
              <a:ext cx="2835" cy="706"/>
            </a:xfrm>
            <a:prstGeom prst="rect">
              <a:avLst/>
            </a:prstGeom>
          </p:spPr>
          <p:txBody>
            <a:bodyPr vert="horz" lIns="90000" tIns="46800" rIns="90000" bIns="46800" rtlCol="0" anchor="b" anchorCtr="0">
              <a:noAutofit/>
            </a:bodyPr>
            <a:lstStyle>
              <a:lvl1pPr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6000" b="1" u="none" strike="noStrike" kern="1200" cap="none" spc="300" normalizeH="0" baseline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l"/>
              <a:r>
                <a:rPr lang="zh-CN" altLang="en-US" sz="2000" b="0" spc="0" dirty="0">
                  <a:solidFill>
                    <a:srgbClr val="7B0100"/>
                  </a:solidFill>
                  <a:latin typeface="OPPOSans L" panose="00020600040101010101" charset="-122"/>
                  <a:ea typeface="OPPOSans L" panose="00020600040101010101" charset="-122"/>
                  <a:cs typeface="Arial Regular" panose="020B0604020202020204" charset="0"/>
                  <a:sym typeface="+mn-ea"/>
                </a:rPr>
                <a:t>（</a:t>
              </a:r>
              <a:r>
                <a:rPr lang="en-US" altLang="zh-CN" sz="2000" b="0" spc="0" dirty="0">
                  <a:solidFill>
                    <a:srgbClr val="7B0100"/>
                  </a:solidFill>
                  <a:latin typeface="OPPOSans L" panose="00020600040101010101" charset="-122"/>
                  <a:ea typeface="OPPOSans L" panose="00020600040101010101" charset="-122"/>
                  <a:cs typeface="Arial Regular" panose="020B0604020202020204" charset="0"/>
                  <a:sym typeface="+mn-ea"/>
                </a:rPr>
                <a:t>688141.SH</a:t>
              </a:r>
              <a:r>
                <a:rPr lang="zh-CN" altLang="en-US" sz="2000" b="0" spc="0" dirty="0">
                  <a:solidFill>
                    <a:srgbClr val="7B0100"/>
                  </a:solidFill>
                  <a:latin typeface="OPPOSans L" panose="00020600040101010101" charset="-122"/>
                  <a:ea typeface="OPPOSans L" panose="00020600040101010101" charset="-122"/>
                  <a:cs typeface="Arial Regular" panose="020B0604020202020204" charset="0"/>
                  <a:sym typeface="+mn-ea"/>
                </a:rPr>
                <a:t>）</a:t>
              </a:r>
              <a:endParaRPr lang="zh-CN" altLang="en-US" sz="2000" b="0" spc="0" dirty="0">
                <a:solidFill>
                  <a:srgbClr val="7B0100"/>
                </a:solidFill>
                <a:uFillTx/>
                <a:latin typeface="OPPOSans L" panose="00020600040101010101" charset="-122"/>
                <a:ea typeface="OPPOSans L" panose="00020600040101010101" charset="-122"/>
                <a:cs typeface="Arial Regular" panose="020B0604020202020204" charset="0"/>
                <a:sym typeface="+mn-ea"/>
              </a:endParaRPr>
            </a:p>
          </p:txBody>
        </p:sp>
        <p:sp>
          <p:nvSpPr>
            <p:cNvPr id="9" name="标题 1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2353" y="3773"/>
              <a:ext cx="4628" cy="375"/>
            </a:xfrm>
            <a:prstGeom prst="rect">
              <a:avLst/>
            </a:prstGeom>
          </p:spPr>
          <p:txBody>
            <a:bodyPr vert="horz" lIns="90000" tIns="46800" rIns="90000" bIns="46800" rtlCol="0" anchor="b" anchorCtr="0">
              <a:noAutofit/>
            </a:bodyPr>
            <a:lstStyle>
              <a:lvl1pPr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6000" b="1" u="none" strike="noStrike" kern="1200" cap="none" spc="300" normalizeH="0" baseline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/>
              <a:r>
                <a:rPr sz="1200" b="0" spc="0" dirty="0">
                  <a:solidFill>
                    <a:srgbClr val="7B0100"/>
                  </a:solidFill>
                  <a:latin typeface="OPPOSans L" panose="00020600040101010101" charset="-122"/>
                  <a:ea typeface="OPPOSans L" panose="00020600040101010101" charset="-122"/>
                  <a:cs typeface="Arial Regular" panose="020B0604020202020204" charset="0"/>
                  <a:sym typeface="+mn-ea"/>
                </a:rPr>
                <a:t>JoulWatt Technology Co., Ltd.</a:t>
              </a: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-641985" y="31242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0139680" y="189083"/>
            <a:ext cx="1862632" cy="665830"/>
            <a:chOff x="1122" y="3068"/>
            <a:chExt cx="3816" cy="1364"/>
          </a:xfrm>
        </p:grpSpPr>
        <p:pic>
          <p:nvPicPr>
            <p:cNvPr id="10" name="图片 9" descr="资源 3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22" y="3068"/>
              <a:ext cx="3344" cy="705"/>
            </a:xfrm>
            <a:prstGeom prst="rect">
              <a:avLst/>
            </a:prstGeom>
          </p:spPr>
        </p:pic>
        <p:sp>
          <p:nvSpPr>
            <p:cNvPr id="9" name="标题 1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1739" y="3789"/>
              <a:ext cx="3199" cy="643"/>
            </a:xfrm>
            <a:prstGeom prst="rect">
              <a:avLst/>
            </a:prstGeom>
          </p:spPr>
          <p:txBody>
            <a:bodyPr vert="horz" lIns="90000" tIns="46800" rIns="90000" bIns="46800" rtlCol="0" anchor="b" anchorCtr="0">
              <a:noAutofit/>
            </a:bodyPr>
            <a:lstStyle>
              <a:lvl1pPr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6000" b="1" u="none" strike="noStrike" kern="1200" cap="none" spc="300" normalizeH="0" baseline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/>
              <a:r>
                <a:rPr lang="zh-CN" altLang="en-US" sz="1400" b="0" spc="0" dirty="0">
                  <a:solidFill>
                    <a:srgbClr val="7B0100"/>
                  </a:solidFill>
                  <a:latin typeface="OPPOSans L" panose="00020600040101010101" charset="-122"/>
                  <a:ea typeface="OPPOSans L" panose="00020600040101010101" charset="-122"/>
                  <a:cs typeface="Arial Regular" panose="020B0604020202020204" charset="0"/>
                  <a:sym typeface="+mn-ea"/>
                </a:rPr>
                <a:t>（</a:t>
              </a:r>
              <a:r>
                <a:rPr lang="en-US" altLang="zh-CN" sz="1400" b="0" spc="0" dirty="0">
                  <a:solidFill>
                    <a:srgbClr val="7B0100"/>
                  </a:solidFill>
                  <a:latin typeface="OPPOSans L" panose="00020600040101010101" charset="-122"/>
                  <a:ea typeface="OPPOSans L" panose="00020600040101010101" charset="-122"/>
                  <a:cs typeface="Arial Regular" panose="020B0604020202020204" charset="0"/>
                  <a:sym typeface="+mn-ea"/>
                </a:rPr>
                <a:t>688141.SH</a:t>
              </a:r>
              <a:r>
                <a:rPr lang="zh-CN" altLang="en-US" sz="1400" b="0" spc="0" dirty="0">
                  <a:solidFill>
                    <a:srgbClr val="7B0100"/>
                  </a:solidFill>
                  <a:latin typeface="OPPOSans L" panose="00020600040101010101" charset="-122"/>
                  <a:ea typeface="OPPOSans L" panose="00020600040101010101" charset="-122"/>
                  <a:cs typeface="Arial Regular" panose="020B0604020202020204" charset="0"/>
                  <a:sym typeface="+mn-ea"/>
                </a:rPr>
                <a:t>）</a:t>
              </a:r>
              <a:endParaRPr lang="zh-CN" altLang="en-US" sz="1400" b="0" spc="0" dirty="0">
                <a:solidFill>
                  <a:srgbClr val="7B0100"/>
                </a:solidFill>
                <a:uFillTx/>
                <a:latin typeface="OPPOSans L" panose="00020600040101010101" charset="-122"/>
                <a:ea typeface="OPPOSans L" panose="00020600040101010101" charset="-122"/>
                <a:cs typeface="Arial Regular" panose="020B0604020202020204" charset="0"/>
                <a:sym typeface="+mn-ea"/>
              </a:endParaRPr>
            </a:p>
          </p:txBody>
        </p:sp>
      </p:grpSp>
      <p:sp>
        <p:nvSpPr>
          <p:cNvPr id="28" name="圆角矩形 27"/>
          <p:cNvSpPr/>
          <p:nvPr userDrawn="1">
            <p:custDataLst>
              <p:tags r:id="rId1"/>
            </p:custDataLst>
          </p:nvPr>
        </p:nvSpPr>
        <p:spPr>
          <a:xfrm>
            <a:off x="307975" y="836295"/>
            <a:ext cx="11576050" cy="5831840"/>
          </a:xfrm>
          <a:prstGeom prst="roundRect">
            <a:avLst>
              <a:gd name="adj" fmla="val 2115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  <a:t>2023/12/18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画板 1"/>
          <p:cNvPicPr>
            <a:picLocks noChangeAspect="1"/>
          </p:cNvPicPr>
          <p:nvPr userDrawn="1"/>
        </p:nvPicPr>
        <p:blipFill>
          <a:blip r:embed="rId14"/>
          <a:srcRect r="-158"/>
          <a:stretch>
            <a:fillRect/>
          </a:stretch>
        </p:blipFill>
        <p:spPr>
          <a:xfrm>
            <a:off x="-19050" y="-6985"/>
            <a:ext cx="12456160" cy="68649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325745" y="2799715"/>
            <a:ext cx="6100445" cy="12585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r"/>
            <a:r>
              <a:rPr lang="en-US" altLang="zh-CN" sz="3600" dirty="0">
                <a:solidFill>
                  <a:srgbClr val="7A0000"/>
                </a:solidFill>
                <a:latin typeface="OPPOSans B" panose="00020600040101010101" charset="-122"/>
                <a:ea typeface="OPPOSans B" panose="00020600040101010101" charset="-122"/>
                <a:sym typeface="+mn-ea"/>
              </a:rPr>
              <a:t>JWH60110</a:t>
            </a:r>
            <a:endParaRPr lang="zh-CN" altLang="en-US" sz="3600" dirty="0">
              <a:solidFill>
                <a:srgbClr val="7A0000"/>
              </a:solidFill>
              <a:latin typeface="OPPOSans B" panose="00020600040101010101" charset="-122"/>
              <a:ea typeface="OPPOSans B" panose="00020600040101010101" charset="-122"/>
              <a:sym typeface="+mn-ea"/>
            </a:endParaRPr>
          </a:p>
          <a:p>
            <a:pPr algn="r"/>
            <a:r>
              <a:rPr lang="zh-CN" altLang="en-US" sz="3600" dirty="0">
                <a:solidFill>
                  <a:srgbClr val="7A0000"/>
                </a:solidFill>
                <a:latin typeface="OPPOSans B" panose="00020600040101010101" charset="-122"/>
                <a:ea typeface="OPPOSans B" panose="00020600040101010101" charset="-122"/>
                <a:sym typeface="+mn-ea"/>
              </a:rPr>
              <a:t>项目</a:t>
            </a:r>
            <a:r>
              <a:rPr lang="en-US" altLang="zh-CN" sz="3600" dirty="0">
                <a:solidFill>
                  <a:srgbClr val="7A0000"/>
                </a:solidFill>
                <a:latin typeface="OPPOSans B" panose="00020600040101010101" charset="-122"/>
                <a:ea typeface="OPPOSans B" panose="00020600040101010101" charset="-122"/>
                <a:sym typeface="+mn-ea"/>
              </a:rPr>
              <a:t>FPGA</a:t>
            </a:r>
            <a:r>
              <a:rPr lang="zh-CN" altLang="en-US" sz="3600" dirty="0">
                <a:solidFill>
                  <a:srgbClr val="7A0000"/>
                </a:solidFill>
                <a:latin typeface="OPPOSans B" panose="00020600040101010101" charset="-122"/>
                <a:ea typeface="OPPOSans B" panose="00020600040101010101" charset="-122"/>
                <a:sym typeface="+mn-ea"/>
              </a:rPr>
              <a:t>验证方案分享</a:t>
            </a:r>
            <a:endParaRPr lang="en-US" altLang="zh-CN" sz="3600" spc="0" dirty="0">
              <a:solidFill>
                <a:srgbClr val="7B0100"/>
              </a:solidFill>
              <a:uFillTx/>
              <a:latin typeface="OPPOSans L" panose="00020600040101010101" charset="-122"/>
              <a:ea typeface="OPPOSans L" panose="00020600040101010101" charset="-122"/>
              <a:cs typeface="+mn-cs"/>
              <a:sym typeface="+mn-ea"/>
            </a:endParaRPr>
          </a:p>
        </p:txBody>
      </p:sp>
      <p:sp>
        <p:nvSpPr>
          <p:cNvPr id="7" name="副标题 9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835650" y="5255895"/>
            <a:ext cx="5507990" cy="895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r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990000"/>
                </a:solidFill>
                <a:latin typeface="OPPOSans L" panose="00020600040101010101" charset="-122"/>
                <a:ea typeface="OPPOSans L" panose="00020600040101010101" charset="-122"/>
                <a:cs typeface="Arial Regular" panose="020B0604020202020204" charset="0"/>
                <a:sym typeface="+mn-ea"/>
              </a:rPr>
              <a:t>2023/12</a:t>
            </a:r>
          </a:p>
          <a:p>
            <a:pPr marL="0" algn="r" fontAlgn="base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990000"/>
                </a:solidFill>
                <a:latin typeface="OPPOSans L" panose="00020600040101010101" charset="-122"/>
                <a:ea typeface="OPPOSans L" panose="00020600040101010101" charset="-122"/>
                <a:cs typeface="Arial Regular" panose="020B0604020202020204" charset="0"/>
                <a:sym typeface="+mn-ea"/>
              </a:rPr>
              <a:t>JoulWatt Confidential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8A5DDD-453A-EFB2-F5B6-7E69BF40663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5280" y="135255"/>
            <a:ext cx="84016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215">
                <a:solidFill>
                  <a:srgbClr val="932929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基于</a:t>
            </a:r>
            <a:r>
              <a:rPr lang="en-US" altLang="zh-CN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PYTHON</a:t>
            </a: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环境的寄存器访问方案</a:t>
            </a:r>
            <a:endParaRPr lang="en-US" altLang="zh-CN" sz="3200" b="1" dirty="0" err="1"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B39119-C19B-2BB0-9377-59821DFF4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693012"/>
            <a:ext cx="6392167" cy="12860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734BA9E-0750-9316-A6B0-C1D5870C9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132" y="1913237"/>
            <a:ext cx="8278588" cy="480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26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148829-1409-671B-F7AA-77CCCF1A54B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5280" y="135255"/>
            <a:ext cx="840168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215">
                <a:solidFill>
                  <a:srgbClr val="932929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脚本交互式调试环境的与传统上位机软件</a:t>
            </a:r>
            <a:endParaRPr lang="en-US" altLang="zh-CN" sz="3200" b="1" dirty="0" err="1"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F96A34-E41B-4A3F-A5D5-6F52372DFDCB}"/>
              </a:ext>
            </a:extLst>
          </p:cNvPr>
          <p:cNvSpPr txBox="1"/>
          <p:nvPr/>
        </p:nvSpPr>
        <p:spPr>
          <a:xfrm>
            <a:off x="582618" y="858427"/>
            <a:ext cx="46085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交互式</a:t>
            </a:r>
            <a:r>
              <a:rPr lang="en-US" altLang="zh-CN" dirty="0"/>
              <a:t>-</a:t>
            </a:r>
            <a:r>
              <a:rPr lang="zh-CN" altLang="en-US" dirty="0"/>
              <a:t>命令行</a:t>
            </a:r>
            <a:r>
              <a:rPr lang="en-US" altLang="zh-CN" dirty="0"/>
              <a:t>-</a:t>
            </a:r>
            <a:r>
              <a:rPr lang="zh-CN" altLang="en-US" dirty="0"/>
              <a:t>随心所欲 </a:t>
            </a:r>
            <a:r>
              <a:rPr lang="en-US" altLang="zh-CN" dirty="0"/>
              <a:t>– </a:t>
            </a:r>
            <a:r>
              <a:rPr lang="zh-CN" altLang="en-US" dirty="0"/>
              <a:t>完全控制</a:t>
            </a:r>
            <a:endParaRPr lang="en-US" altLang="zh-CN" dirty="0"/>
          </a:p>
          <a:p>
            <a:r>
              <a:rPr lang="zh-CN" altLang="en-US" dirty="0"/>
              <a:t>无需编译</a:t>
            </a:r>
            <a:r>
              <a:rPr lang="en-US" altLang="zh-CN" dirty="0"/>
              <a:t>-</a:t>
            </a:r>
            <a:r>
              <a:rPr lang="zh-CN" altLang="en-US" dirty="0"/>
              <a:t>所见即所得</a:t>
            </a:r>
            <a:endParaRPr lang="en-US" altLang="zh-CN" dirty="0"/>
          </a:p>
          <a:p>
            <a:r>
              <a:rPr lang="zh-CN" altLang="en-US" dirty="0"/>
              <a:t>快速迭代</a:t>
            </a:r>
            <a:endParaRPr lang="en-US" altLang="zh-CN" dirty="0"/>
          </a:p>
          <a:p>
            <a:r>
              <a:rPr lang="zh-CN" altLang="en-US" dirty="0"/>
              <a:t>脚本语言简单易学</a:t>
            </a:r>
            <a:endParaRPr lang="en-US" altLang="zh-CN" dirty="0"/>
          </a:p>
          <a:p>
            <a:r>
              <a:rPr lang="zh-CN" altLang="en-US" dirty="0"/>
              <a:t>弱数据类型</a:t>
            </a:r>
            <a:r>
              <a:rPr lang="en-US" altLang="zh-CN" dirty="0"/>
              <a:t>-</a:t>
            </a:r>
            <a:r>
              <a:rPr lang="zh-CN" altLang="en-US" dirty="0"/>
              <a:t>不用关心指针</a:t>
            </a:r>
            <a:r>
              <a:rPr lang="en-US" altLang="zh-CN" dirty="0"/>
              <a:t>-</a:t>
            </a:r>
            <a:r>
              <a:rPr lang="zh-CN" altLang="en-US" dirty="0"/>
              <a:t>数据格式</a:t>
            </a:r>
            <a:endParaRPr lang="en-US" altLang="zh-CN" dirty="0"/>
          </a:p>
          <a:p>
            <a:r>
              <a:rPr lang="zh-CN" altLang="en-US" dirty="0"/>
              <a:t>非常丰富的开源库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D66B09-F315-A7E9-A944-7A8211100718}"/>
              </a:ext>
            </a:extLst>
          </p:cNvPr>
          <p:cNvSpPr/>
          <p:nvPr/>
        </p:nvSpPr>
        <p:spPr>
          <a:xfrm>
            <a:off x="2279576" y="2760855"/>
            <a:ext cx="1584176" cy="10801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DUT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80A4A7-279B-0981-B8D2-365325CC96C3}"/>
              </a:ext>
            </a:extLst>
          </p:cNvPr>
          <p:cNvSpPr/>
          <p:nvPr/>
        </p:nvSpPr>
        <p:spPr>
          <a:xfrm>
            <a:off x="767408" y="2790064"/>
            <a:ext cx="864096" cy="5220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mst</a:t>
            </a:r>
            <a:endParaRPr lang="zh-CN" altLang="en-US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DC8DC4F-2298-D737-5063-5D8CE7FA678D}"/>
              </a:ext>
            </a:extLst>
          </p:cNvPr>
          <p:cNvCxnSpPr>
            <a:stCxn id="5" idx="3"/>
          </p:cNvCxnSpPr>
          <p:nvPr/>
        </p:nvCxnSpPr>
        <p:spPr>
          <a:xfrm flipV="1">
            <a:off x="1631504" y="3024130"/>
            <a:ext cx="648072" cy="269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7C501BF-81C9-3C6E-DAD3-C98966E1D013}"/>
              </a:ext>
            </a:extLst>
          </p:cNvPr>
          <p:cNvSpPr txBox="1"/>
          <p:nvPr/>
        </p:nvSpPr>
        <p:spPr>
          <a:xfrm>
            <a:off x="6384032" y="858427"/>
            <a:ext cx="52253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传统上位机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专业软件人员开发，需要沟通需求反复迭代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软件需要编译</a:t>
            </a:r>
            <a:r>
              <a:rPr lang="en-US" altLang="zh-CN" dirty="0"/>
              <a:t>-</a:t>
            </a:r>
            <a:r>
              <a:rPr lang="zh-CN" altLang="en-US" dirty="0"/>
              <a:t>修改</a:t>
            </a:r>
            <a:r>
              <a:rPr lang="en-US" altLang="zh-CN" dirty="0"/>
              <a:t>-</a:t>
            </a:r>
            <a:r>
              <a:rPr lang="zh-CN" altLang="en-US" dirty="0"/>
              <a:t>迭代费时间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接口被限制、使用方法被限制、只能有限操作，特别适合</a:t>
            </a:r>
            <a:r>
              <a:rPr lang="en-US" altLang="zh-CN" dirty="0"/>
              <a:t>release</a:t>
            </a:r>
            <a:r>
              <a:rPr lang="zh-CN" altLang="en-US" dirty="0"/>
              <a:t>给客户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GUI</a:t>
            </a:r>
            <a:r>
              <a:rPr lang="zh-CN" altLang="en-US" dirty="0"/>
              <a:t>的客户端，不易集成到自动化测试环境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复杂配置，点点点点</a:t>
            </a:r>
            <a:r>
              <a:rPr lang="en-US" altLang="zh-CN" dirty="0"/>
              <a:t>—</a:t>
            </a:r>
            <a:r>
              <a:rPr lang="zh-CN" altLang="en-US" dirty="0"/>
              <a:t>非常容易出错</a:t>
            </a:r>
            <a:endParaRPr lang="en-US" altLang="zh-CN" dirty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DB060E-A61C-16A5-C6E5-F5D235221C97}"/>
              </a:ext>
            </a:extLst>
          </p:cNvPr>
          <p:cNvSpPr/>
          <p:nvPr/>
        </p:nvSpPr>
        <p:spPr>
          <a:xfrm>
            <a:off x="1211350" y="4961167"/>
            <a:ext cx="3228466" cy="10801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成熟的测试脚本</a:t>
            </a:r>
            <a:endParaRPr lang="en-US" altLang="zh-CN" dirty="0"/>
          </a:p>
          <a:p>
            <a:pPr algn="ctr"/>
            <a:r>
              <a:rPr lang="zh-CN" altLang="en-US" dirty="0"/>
              <a:t>作为软件需求的交付件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A65E627-B67F-02FF-CD2B-74412D18C346}"/>
              </a:ext>
            </a:extLst>
          </p:cNvPr>
          <p:cNvSpPr/>
          <p:nvPr/>
        </p:nvSpPr>
        <p:spPr>
          <a:xfrm>
            <a:off x="6744072" y="4581128"/>
            <a:ext cx="5112568" cy="1584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软件可以非常方便的直接转换脚本到客户端开发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ATE</a:t>
            </a:r>
            <a:r>
              <a:rPr lang="zh-CN" altLang="en-US" dirty="0"/>
              <a:t>也可以参考脚本配置，作为交付件</a:t>
            </a: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63774213-DC84-DDB5-BB1A-8550868EF069}"/>
              </a:ext>
            </a:extLst>
          </p:cNvPr>
          <p:cNvSpPr/>
          <p:nvPr/>
        </p:nvSpPr>
        <p:spPr>
          <a:xfrm>
            <a:off x="4439816" y="5301208"/>
            <a:ext cx="2304256" cy="288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795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856866-27EE-5491-13B9-0A1F7ECB638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5280" y="135255"/>
            <a:ext cx="84016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215">
                <a:solidFill>
                  <a:srgbClr val="932929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FPGA</a:t>
            </a: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硬件的建议</a:t>
            </a:r>
            <a:endParaRPr lang="en-US" altLang="zh-CN" sz="3200" b="1" dirty="0" err="1"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78EB13-8F47-62C6-47C7-7E8FEEEACB2B}"/>
              </a:ext>
            </a:extLst>
          </p:cNvPr>
          <p:cNvSpPr txBox="1"/>
          <p:nvPr/>
        </p:nvSpPr>
        <p:spPr>
          <a:xfrm>
            <a:off x="767408" y="1124744"/>
            <a:ext cx="9505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给大家推荐一个板子，端口速度</a:t>
            </a:r>
            <a:r>
              <a:rPr lang="en-US" altLang="zh-CN" dirty="0"/>
              <a:t>&lt;125Mhz </a:t>
            </a:r>
            <a:r>
              <a:rPr lang="zh-CN" altLang="en-US" dirty="0"/>
              <a:t>基本上问题不大。资源</a:t>
            </a:r>
            <a:r>
              <a:rPr lang="en-US" altLang="zh-CN" dirty="0"/>
              <a:t>78K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21D84D-C38C-D830-FC55-6DCB87E9DAA5}"/>
              </a:ext>
            </a:extLst>
          </p:cNvPr>
          <p:cNvSpPr txBox="1"/>
          <p:nvPr/>
        </p:nvSpPr>
        <p:spPr>
          <a:xfrm>
            <a:off x="767408" y="1772816"/>
            <a:ext cx="95050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Xilinx </a:t>
            </a:r>
            <a:r>
              <a:rPr lang="en-US" altLang="zh-CN" dirty="0" err="1"/>
              <a:t>zynq</a:t>
            </a:r>
            <a:r>
              <a:rPr lang="en-US" altLang="zh-CN" dirty="0"/>
              <a:t> 7020 </a:t>
            </a:r>
            <a:r>
              <a:rPr lang="zh-CN" altLang="en-US" dirty="0"/>
              <a:t>作为项目统一平台，我觉得非常合适。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资源</a:t>
            </a:r>
            <a:r>
              <a:rPr lang="en-US" altLang="zh-CN" dirty="0"/>
              <a:t>78k </a:t>
            </a:r>
            <a:r>
              <a:rPr lang="zh-CN" altLang="en-US" dirty="0"/>
              <a:t>（对应</a:t>
            </a:r>
            <a:r>
              <a:rPr lang="en-US" altLang="zh-CN" dirty="0"/>
              <a:t>180nm </a:t>
            </a:r>
            <a:r>
              <a:rPr lang="zh-CN" altLang="en-US" dirty="0"/>
              <a:t>大概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mm^2)</a:t>
            </a:r>
          </a:p>
          <a:p>
            <a:pPr marL="342900" indent="-342900">
              <a:buAutoNum type="arabicPeriod"/>
            </a:pPr>
            <a:r>
              <a:rPr lang="en-US" altLang="zh-CN" dirty="0"/>
              <a:t>DDR3 512MB</a:t>
            </a:r>
          </a:p>
          <a:p>
            <a:pPr marL="342900" indent="-342900">
              <a:buAutoNum type="arabicPeriod"/>
            </a:pPr>
            <a:r>
              <a:rPr lang="en-US" altLang="zh-CN" dirty="0"/>
              <a:t>PYNQ</a:t>
            </a:r>
            <a:r>
              <a:rPr lang="zh-CN" altLang="en-US" dirty="0"/>
              <a:t>版本管理；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Xilinx</a:t>
            </a:r>
            <a:r>
              <a:rPr lang="zh-CN" altLang="en-US" dirty="0"/>
              <a:t>软件支持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淘宝购买</a:t>
            </a:r>
            <a:r>
              <a:rPr lang="en-US" altLang="zh-CN" dirty="0">
                <a:solidFill>
                  <a:srgbClr val="FF0000"/>
                </a:solidFill>
              </a:rPr>
              <a:t>380</a:t>
            </a:r>
            <a:r>
              <a:rPr lang="en-US" altLang="zh-CN" dirty="0"/>
              <a:t> </a:t>
            </a:r>
            <a:r>
              <a:rPr lang="zh-CN" altLang="en-US" dirty="0"/>
              <a:t>可以买到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满足</a:t>
            </a:r>
            <a:r>
              <a:rPr lang="en-US" altLang="zh-CN" dirty="0"/>
              <a:t>90%</a:t>
            </a:r>
            <a:r>
              <a:rPr lang="zh-CN" altLang="en-US" dirty="0"/>
              <a:t>的小项目需求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49EAD6-A6AB-55EE-7D7B-EA23FCC0E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57029" y="2204226"/>
            <a:ext cx="5030299" cy="319982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0BA8C3E-76D1-2019-EBC4-03DBDD5CC1E6}"/>
              </a:ext>
            </a:extLst>
          </p:cNvPr>
          <p:cNvSpPr txBox="1"/>
          <p:nvPr/>
        </p:nvSpPr>
        <p:spPr>
          <a:xfrm>
            <a:off x="767408" y="4289763"/>
            <a:ext cx="95050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好处：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FPGA</a:t>
            </a:r>
            <a:r>
              <a:rPr lang="zh-CN" altLang="en-US" dirty="0"/>
              <a:t>版本管理</a:t>
            </a:r>
            <a:r>
              <a:rPr lang="en-US" altLang="zh-CN" dirty="0"/>
              <a:t>,</a:t>
            </a:r>
            <a:r>
              <a:rPr lang="zh-CN" altLang="en-US" dirty="0"/>
              <a:t>发布加载简单，网线</a:t>
            </a:r>
            <a:r>
              <a:rPr lang="en-US" altLang="zh-CN" dirty="0"/>
              <a:t>+</a:t>
            </a:r>
            <a:r>
              <a:rPr lang="zh-CN" altLang="en-US" dirty="0"/>
              <a:t>串口就能搞；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Xilinx</a:t>
            </a:r>
            <a:r>
              <a:rPr lang="zh-CN" altLang="en-US" dirty="0"/>
              <a:t>软件支持；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Python</a:t>
            </a:r>
            <a:r>
              <a:rPr lang="zh-CN" altLang="en-US" dirty="0"/>
              <a:t>测试环境继承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与</a:t>
            </a:r>
            <a:r>
              <a:rPr lang="en-US" altLang="zh-CN" dirty="0" err="1">
                <a:solidFill>
                  <a:srgbClr val="FF0000"/>
                </a:solidFill>
              </a:rPr>
              <a:t>jmanager</a:t>
            </a:r>
            <a:r>
              <a:rPr lang="zh-CN" altLang="en-US" dirty="0">
                <a:solidFill>
                  <a:srgbClr val="FF0000"/>
                </a:solidFill>
              </a:rPr>
              <a:t>结合，</a:t>
            </a:r>
            <a:r>
              <a:rPr lang="en-US" altLang="zh-CN" dirty="0" err="1">
                <a:solidFill>
                  <a:srgbClr val="FF0000"/>
                </a:solidFill>
              </a:rPr>
              <a:t>fpga</a:t>
            </a:r>
            <a:r>
              <a:rPr lang="en-US" altLang="zh-CN" dirty="0">
                <a:solidFill>
                  <a:srgbClr val="FF0000"/>
                </a:solidFill>
              </a:rPr>
              <a:t> ready -&gt;</a:t>
            </a:r>
            <a:r>
              <a:rPr lang="zh-CN" altLang="en-US" dirty="0">
                <a:solidFill>
                  <a:srgbClr val="FF0000"/>
                </a:solidFill>
              </a:rPr>
              <a:t>上位机配置</a:t>
            </a:r>
            <a:r>
              <a:rPr lang="en-US" altLang="zh-CN" dirty="0">
                <a:solidFill>
                  <a:srgbClr val="FF0000"/>
                </a:solidFill>
              </a:rPr>
              <a:t>ready</a:t>
            </a:r>
            <a:r>
              <a:rPr lang="zh-CN" altLang="en-US" dirty="0">
                <a:solidFill>
                  <a:srgbClr val="FF0000"/>
                </a:solidFill>
              </a:rPr>
              <a:t>了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1459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31DA57-DEA6-388C-7380-95AC47E69EB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5280" y="135255"/>
            <a:ext cx="84016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215">
                <a:solidFill>
                  <a:srgbClr val="932929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支持</a:t>
            </a:r>
            <a:r>
              <a:rPr lang="en-US" altLang="zh-CN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FPGA</a:t>
            </a: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版本管理的硬件平台</a:t>
            </a:r>
            <a:endParaRPr lang="en-US" altLang="zh-CN" sz="3200" b="1" dirty="0" err="1"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3028D7-6450-6CAC-9BD9-1C7E450AE790}"/>
              </a:ext>
            </a:extLst>
          </p:cNvPr>
          <p:cNvSpPr txBox="1"/>
          <p:nvPr/>
        </p:nvSpPr>
        <p:spPr>
          <a:xfrm>
            <a:off x="6444773" y="1345283"/>
            <a:ext cx="52565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平台需要开发</a:t>
            </a:r>
            <a:r>
              <a:rPr lang="en-US" altLang="zh-CN" dirty="0" err="1"/>
              <a:t>linux</a:t>
            </a:r>
            <a:r>
              <a:rPr lang="zh-CN" altLang="en-US" dirty="0"/>
              <a:t>管理板，支持加载</a:t>
            </a:r>
            <a:r>
              <a:rPr lang="en-US" altLang="zh-CN" dirty="0"/>
              <a:t>FPGA</a:t>
            </a:r>
            <a:r>
              <a:rPr lang="zh-CN" altLang="en-US" dirty="0"/>
              <a:t>版本，通过网卡</a:t>
            </a:r>
            <a:r>
              <a:rPr lang="en-US" altLang="zh-CN" dirty="0" err="1"/>
              <a:t>tftp</a:t>
            </a:r>
            <a:r>
              <a:rPr lang="zh-CN" altLang="en-US" dirty="0"/>
              <a:t>上传</a:t>
            </a:r>
            <a:r>
              <a:rPr lang="en-US" altLang="zh-CN" dirty="0"/>
              <a:t>bit</a:t>
            </a:r>
            <a:r>
              <a:rPr lang="zh-CN" altLang="en-US" dirty="0"/>
              <a:t>文件。</a:t>
            </a:r>
            <a:endParaRPr lang="en-US" altLang="zh-CN" dirty="0"/>
          </a:p>
          <a:p>
            <a:r>
              <a:rPr lang="zh-CN" altLang="en-US" dirty="0"/>
              <a:t>优点： </a:t>
            </a:r>
            <a:r>
              <a:rPr lang="en-US" altLang="zh-CN" dirty="0"/>
              <a:t>FPGA</a:t>
            </a:r>
            <a:r>
              <a:rPr lang="zh-CN" altLang="en-US" dirty="0"/>
              <a:t>资源多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缺点： 尺寸大，小项目一个</a:t>
            </a:r>
            <a:r>
              <a:rPr lang="en-US" altLang="zh-CN" dirty="0"/>
              <a:t>FPGA</a:t>
            </a:r>
            <a:r>
              <a:rPr lang="zh-CN" altLang="en-US" dirty="0"/>
              <a:t>都用不满；</a:t>
            </a:r>
            <a:endParaRPr lang="en-US" altLang="zh-CN" dirty="0"/>
          </a:p>
          <a:p>
            <a:r>
              <a:rPr lang="en-US" altLang="zh-CN" dirty="0"/>
              <a:t>              </a:t>
            </a:r>
            <a:r>
              <a:rPr lang="zh-CN" altLang="en-US" dirty="0"/>
              <a:t>成本高，单块板子造价</a:t>
            </a:r>
            <a:r>
              <a:rPr lang="en-US" altLang="zh-CN" dirty="0"/>
              <a:t>10w+</a:t>
            </a:r>
          </a:p>
          <a:p>
            <a:r>
              <a:rPr lang="en-US" altLang="zh-CN" dirty="0"/>
              <a:t>              </a:t>
            </a:r>
            <a:r>
              <a:rPr lang="zh-CN" altLang="en-US" dirty="0"/>
              <a:t>自研</a:t>
            </a:r>
            <a:r>
              <a:rPr lang="en-US" altLang="zh-CN" dirty="0"/>
              <a:t>soc</a:t>
            </a:r>
            <a:r>
              <a:rPr lang="zh-CN" altLang="en-US" dirty="0"/>
              <a:t>维护成本高，出</a:t>
            </a:r>
            <a:r>
              <a:rPr lang="en-US" altLang="zh-CN" dirty="0"/>
              <a:t>bug</a:t>
            </a:r>
            <a:r>
              <a:rPr lang="zh-CN" altLang="en-US" dirty="0"/>
              <a:t>很难定位</a:t>
            </a:r>
            <a:endParaRPr lang="en-US" altLang="zh-CN" dirty="0"/>
          </a:p>
          <a:p>
            <a:r>
              <a:rPr lang="en-US" altLang="zh-CN" dirty="0"/>
              <a:t>               </a:t>
            </a:r>
            <a:r>
              <a:rPr lang="zh-CN" altLang="en-US" dirty="0"/>
              <a:t>需要专人维护</a:t>
            </a:r>
            <a:endParaRPr lang="en-US" altLang="zh-CN" dirty="0"/>
          </a:p>
          <a:p>
            <a:r>
              <a:rPr lang="en-US" altLang="zh-CN" dirty="0"/>
              <a:t>               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642CC4-DA0F-D897-CB7C-C5D47CECD4A5}"/>
              </a:ext>
            </a:extLst>
          </p:cNvPr>
          <p:cNvSpPr txBox="1"/>
          <p:nvPr/>
        </p:nvSpPr>
        <p:spPr>
          <a:xfrm>
            <a:off x="6444773" y="5157192"/>
            <a:ext cx="525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采用</a:t>
            </a:r>
            <a:r>
              <a:rPr lang="en-US" altLang="zh-CN" dirty="0" err="1"/>
              <a:t>zynq</a:t>
            </a:r>
            <a:r>
              <a:rPr lang="zh-CN" altLang="en-US" dirty="0"/>
              <a:t>方案的话，使用</a:t>
            </a:r>
            <a:r>
              <a:rPr lang="en-US" altLang="zh-CN" dirty="0"/>
              <a:t>PYNQ</a:t>
            </a:r>
            <a:r>
              <a:rPr lang="zh-CN" altLang="en-US" dirty="0"/>
              <a:t>系统，就是</a:t>
            </a:r>
            <a:r>
              <a:rPr lang="en-US" altLang="zh-CN" dirty="0" err="1"/>
              <a:t>xilinx</a:t>
            </a:r>
            <a:r>
              <a:rPr lang="zh-CN" altLang="en-US" dirty="0"/>
              <a:t>提供的官方</a:t>
            </a:r>
            <a:r>
              <a:rPr lang="en-US" altLang="zh-CN" dirty="0" err="1"/>
              <a:t>linux</a:t>
            </a:r>
            <a:r>
              <a:rPr lang="zh-CN" altLang="en-US" dirty="0"/>
              <a:t>版本管理了。用户不用关心怎么连接，直接调用命令完成。</a:t>
            </a:r>
            <a:endParaRPr lang="en-US" altLang="zh-CN" dirty="0"/>
          </a:p>
          <a:p>
            <a:r>
              <a:rPr lang="zh-CN" altLang="en-US" dirty="0"/>
              <a:t>单板便宜，不行就换，不用浪费时间维护平台。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766E78-18F4-7E68-EE1E-BB1E94E5B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772816"/>
            <a:ext cx="6109493" cy="478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59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8A5DDD-453A-EFB2-F5B6-7E69BF40663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5280" y="135255"/>
            <a:ext cx="84016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215">
                <a:solidFill>
                  <a:srgbClr val="932929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基于</a:t>
            </a:r>
            <a:r>
              <a:rPr lang="en-US" altLang="zh-CN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PYTHON</a:t>
            </a: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环境的寄存器访问方案</a:t>
            </a:r>
            <a:endParaRPr lang="en-US" altLang="zh-CN" sz="3200" b="1" dirty="0" err="1"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B39119-C19B-2BB0-9377-59821DFF4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693012"/>
            <a:ext cx="6392167" cy="12860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734BA9E-0750-9316-A6B0-C1D5870C9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608" y="1141136"/>
            <a:ext cx="9840416" cy="571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38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1C29B6-FE49-9A27-B82A-5DBB8A46004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5280" y="135255"/>
            <a:ext cx="84016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215">
                <a:solidFill>
                  <a:srgbClr val="932929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PMIC</a:t>
            </a: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项目</a:t>
            </a:r>
            <a:r>
              <a:rPr lang="en-US" altLang="zh-CN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python</a:t>
            </a: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环境软件可重用库</a:t>
            </a:r>
            <a:endParaRPr lang="en-US" altLang="zh-CN" sz="3200" b="1" dirty="0" err="1"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BB80B8-363D-5858-F575-EC1E739038F4}"/>
              </a:ext>
            </a:extLst>
          </p:cNvPr>
          <p:cNvSpPr txBox="1"/>
          <p:nvPr/>
        </p:nvSpPr>
        <p:spPr>
          <a:xfrm>
            <a:off x="263352" y="782170"/>
            <a:ext cx="6048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CH341A I2C    750khz</a:t>
            </a:r>
          </a:p>
          <a:p>
            <a:pPr marL="342900" indent="-342900">
              <a:buAutoNum type="arabicPeriod"/>
            </a:pPr>
            <a:r>
              <a:rPr lang="en-US" altLang="zh-CN" dirty="0"/>
              <a:t>CH341A SPI     2Mhz</a:t>
            </a:r>
          </a:p>
          <a:p>
            <a:pPr marL="342900" indent="-342900">
              <a:buAutoNum type="arabicPeriod"/>
            </a:pPr>
            <a:r>
              <a:rPr lang="en-US" altLang="zh-CN" dirty="0"/>
              <a:t>CH341A  I3C    10Khz</a:t>
            </a:r>
          </a:p>
          <a:p>
            <a:pPr marL="342900" indent="-342900">
              <a:buAutoNum type="arabicPeriod"/>
            </a:pPr>
            <a:r>
              <a:rPr lang="en-US" altLang="zh-CN" dirty="0"/>
              <a:t>FT232h   I2C    10Mhz</a:t>
            </a:r>
          </a:p>
          <a:p>
            <a:pPr marL="342900" indent="-342900">
              <a:buAutoNum type="arabicPeriod"/>
            </a:pPr>
            <a:r>
              <a:rPr lang="en-US" altLang="zh-CN" dirty="0"/>
              <a:t>FT232h   I3C    10Mhz</a:t>
            </a:r>
          </a:p>
          <a:p>
            <a:pPr marL="342900" indent="-342900">
              <a:buAutoNum type="arabicPeriod"/>
            </a:pPr>
            <a:r>
              <a:rPr lang="en-US" altLang="zh-CN" dirty="0"/>
              <a:t>FT232h   SPI    15Mhz</a:t>
            </a:r>
          </a:p>
          <a:p>
            <a:pPr marL="342900" indent="-342900">
              <a:buAutoNum type="arabicPeriod"/>
            </a:pPr>
            <a:r>
              <a:rPr lang="zh-CN" altLang="en-US" dirty="0"/>
              <a:t>高云 </a:t>
            </a:r>
            <a:r>
              <a:rPr lang="en-US" altLang="zh-CN" dirty="0"/>
              <a:t>I3C </a:t>
            </a:r>
            <a:r>
              <a:rPr lang="zh-CN" altLang="en-US" dirty="0"/>
              <a:t>接口</a:t>
            </a:r>
            <a:r>
              <a:rPr lang="en-US" altLang="zh-CN" dirty="0"/>
              <a:t>IP ,</a:t>
            </a:r>
            <a:r>
              <a:rPr lang="zh-CN" altLang="en-US" dirty="0"/>
              <a:t>支持</a:t>
            </a:r>
            <a:r>
              <a:rPr lang="en-US" altLang="zh-CN" dirty="0"/>
              <a:t>IBI  10Mhz</a:t>
            </a:r>
          </a:p>
          <a:p>
            <a:pPr marL="342900" indent="-342900">
              <a:buAutoNum type="arabicPeriod" startAt="8"/>
            </a:pPr>
            <a:r>
              <a:rPr lang="en-US" altLang="zh-CN" dirty="0"/>
              <a:t>PMBUS CH341A </a:t>
            </a:r>
            <a:r>
              <a:rPr lang="zh-CN" altLang="en-US" dirty="0"/>
              <a:t>接口脚本封装库支持</a:t>
            </a:r>
            <a:r>
              <a:rPr lang="en-US" altLang="zh-CN" dirty="0"/>
              <a:t>CRC8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indent="-342900">
              <a:buAutoNum type="arabicPeriod" startAt="8"/>
            </a:pPr>
            <a:endParaRPr lang="en-US" altLang="zh-CN" dirty="0"/>
          </a:p>
          <a:p>
            <a:pPr marL="342900" indent="-342900">
              <a:buAutoNum type="arabicPeriod" startAt="8"/>
            </a:pPr>
            <a:r>
              <a:rPr lang="zh-CN" altLang="en-US" dirty="0"/>
              <a:t>其他乱七八糟协议串行、并行接口都能搞定</a:t>
            </a:r>
            <a:r>
              <a:rPr lang="en-US" altLang="zh-CN" dirty="0"/>
              <a:t>….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E7DC83-4A4A-C251-4E58-9CC4BB9220FB}"/>
              </a:ext>
            </a:extLst>
          </p:cNvPr>
          <p:cNvSpPr txBox="1"/>
          <p:nvPr/>
        </p:nvSpPr>
        <p:spPr>
          <a:xfrm>
            <a:off x="5303912" y="1467427"/>
            <a:ext cx="7056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## call ch341dll_wrap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from ch341dll_32bits_wrap.ch341dll_wrap  import *</a:t>
            </a:r>
          </a:p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###1. 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init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 ch341 device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hd</a:t>
            </a:r>
            <a:r>
              <a:rPr lang="en-US" altLang="zh-CN" dirty="0">
                <a:solidFill>
                  <a:srgbClr val="FF0000"/>
                </a:solidFill>
              </a:rPr>
              <a:t> = CH341DEV(0)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hd.ch341_i2c_speed(3) ;#1:100K , 2, 400K, 3: 750K</a:t>
            </a:r>
          </a:p>
          <a:p>
            <a:r>
              <a:rPr lang="en-US" altLang="zh-CN" dirty="0"/>
              <a:t>###</a:t>
            </a:r>
            <a:r>
              <a:rPr lang="zh-CN" altLang="en-US" dirty="0"/>
              <a:t>器件地址</a:t>
            </a:r>
            <a:endParaRPr lang="en-US" altLang="zh-CN" dirty="0"/>
          </a:p>
          <a:p>
            <a:r>
              <a:rPr lang="en-US" altLang="zh-CN" dirty="0" err="1">
                <a:solidFill>
                  <a:srgbClr val="FF0000"/>
                </a:solidFill>
              </a:rPr>
              <a:t>device_addr</a:t>
            </a:r>
            <a:r>
              <a:rPr lang="en-US" altLang="zh-CN" dirty="0">
                <a:solidFill>
                  <a:srgbClr val="FF0000"/>
                </a:solidFill>
              </a:rPr>
              <a:t> = 0x78&gt;&gt;1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hd.ch341_swi2c(device_addr,0x01, 0x33); #i2c </a:t>
            </a:r>
            <a:r>
              <a:rPr lang="zh-CN" altLang="en-US" dirty="0">
                <a:solidFill>
                  <a:srgbClr val="FF0000"/>
                </a:solidFill>
              </a:rPr>
              <a:t>写</a:t>
            </a:r>
            <a:r>
              <a:rPr lang="en-US" altLang="zh-CN" dirty="0">
                <a:solidFill>
                  <a:srgbClr val="FF0000"/>
                </a:solidFill>
              </a:rPr>
              <a:t>reg01, </a:t>
            </a:r>
            <a:r>
              <a:rPr lang="zh-CN" altLang="en-US" dirty="0">
                <a:solidFill>
                  <a:srgbClr val="FF0000"/>
                </a:solidFill>
              </a:rPr>
              <a:t>写</a:t>
            </a:r>
            <a:r>
              <a:rPr lang="en-US" altLang="zh-CN" dirty="0">
                <a:solidFill>
                  <a:srgbClr val="FF0000"/>
                </a:solidFill>
              </a:rPr>
              <a:t>0x33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FFCC59-9EE7-78D7-BA36-C398C1636134}"/>
              </a:ext>
            </a:extLst>
          </p:cNvPr>
          <p:cNvSpPr txBox="1"/>
          <p:nvPr/>
        </p:nvSpPr>
        <p:spPr>
          <a:xfrm>
            <a:off x="5303912" y="4089421"/>
            <a:ext cx="65414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## call ch341dll_wrap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from ch341dll_32bits_wrap.ch341dll_wrap  import *</a:t>
            </a:r>
          </a:p>
          <a:p>
            <a:r>
              <a:rPr lang="en-US" altLang="zh-CN" dirty="0"/>
              <a:t>###1.  </a:t>
            </a:r>
            <a:r>
              <a:rPr lang="en-US" altLang="zh-CN" dirty="0" err="1"/>
              <a:t>init</a:t>
            </a:r>
            <a:r>
              <a:rPr lang="en-US" altLang="zh-CN" dirty="0"/>
              <a:t> ch341 device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hd</a:t>
            </a:r>
            <a:r>
              <a:rPr lang="en-US" altLang="zh-CN" dirty="0">
                <a:solidFill>
                  <a:srgbClr val="FF0000"/>
                </a:solidFill>
              </a:rPr>
              <a:t> = CH341DEV(0)</a:t>
            </a:r>
          </a:p>
          <a:p>
            <a:r>
              <a:rPr lang="en-US" altLang="zh-CN" dirty="0"/>
              <a:t>###2.  </a:t>
            </a:r>
            <a:r>
              <a:rPr lang="en-US" altLang="zh-CN" dirty="0" err="1"/>
              <a:t>init</a:t>
            </a:r>
            <a:r>
              <a:rPr lang="en-US" altLang="zh-CN" dirty="0"/>
              <a:t> </a:t>
            </a:r>
            <a:r>
              <a:rPr lang="en-US" altLang="zh-CN" dirty="0" err="1"/>
              <a:t>oled</a:t>
            </a:r>
            <a:r>
              <a:rPr lang="en-US" altLang="zh-CN" dirty="0"/>
              <a:t> ----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hd.spi_oled1306_3w(1, 0x10); #// SSD1306 LED</a:t>
            </a:r>
            <a:r>
              <a:rPr lang="zh-CN" altLang="en-US" dirty="0">
                <a:solidFill>
                  <a:srgbClr val="FF0000"/>
                </a:solidFill>
              </a:rPr>
              <a:t>芯片，</a:t>
            </a:r>
            <a:r>
              <a:rPr lang="en-US" altLang="zh-CN" dirty="0">
                <a:solidFill>
                  <a:srgbClr val="FF0000"/>
                </a:solidFill>
              </a:rPr>
              <a:t>reg1</a:t>
            </a:r>
            <a:r>
              <a:rPr lang="zh-CN" altLang="en-US" dirty="0">
                <a:solidFill>
                  <a:srgbClr val="FF0000"/>
                </a:solidFill>
              </a:rPr>
              <a:t>写</a:t>
            </a:r>
            <a:r>
              <a:rPr lang="en-US" altLang="zh-CN" dirty="0">
                <a:solidFill>
                  <a:srgbClr val="FF0000"/>
                </a:solidFill>
              </a:rPr>
              <a:t>0x10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1E2E09-735C-523C-4BF0-EF8DA1FC1533}"/>
              </a:ext>
            </a:extLst>
          </p:cNvPr>
          <p:cNvSpPr txBox="1"/>
          <p:nvPr/>
        </p:nvSpPr>
        <p:spPr>
          <a:xfrm>
            <a:off x="5303912" y="1124744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I2C </a:t>
            </a:r>
            <a:r>
              <a:rPr lang="zh-CN" altLang="en-US" sz="2400" b="1" dirty="0">
                <a:solidFill>
                  <a:srgbClr val="FF0000"/>
                </a:solidFill>
              </a:rPr>
              <a:t>基本操作例子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1534A1-2154-CA13-E1E7-AE6512148073}"/>
              </a:ext>
            </a:extLst>
          </p:cNvPr>
          <p:cNvSpPr txBox="1"/>
          <p:nvPr/>
        </p:nvSpPr>
        <p:spPr>
          <a:xfrm>
            <a:off x="5303912" y="4026071"/>
            <a:ext cx="4233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SPI </a:t>
            </a:r>
            <a:r>
              <a:rPr lang="zh-CN" altLang="en-US" sz="2400" b="1" dirty="0">
                <a:solidFill>
                  <a:srgbClr val="FF0000"/>
                </a:solidFill>
              </a:rPr>
              <a:t>基本操作例子</a:t>
            </a:r>
          </a:p>
        </p:txBody>
      </p:sp>
    </p:spTree>
    <p:extLst>
      <p:ext uri="{BB962C8B-B14F-4D97-AF65-F5344CB8AC3E}">
        <p14:creationId xmlns:p14="http://schemas.microsoft.com/office/powerpoint/2010/main" val="910204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F61540-3218-28D8-3B97-FEA7FC31EFF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5280" y="135255"/>
            <a:ext cx="691284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215">
                <a:solidFill>
                  <a:srgbClr val="932929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PYTHON</a:t>
            </a: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寄存器模型的使用指南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1E8BE5-E112-E688-F766-F8B2CDF9BA1A}"/>
              </a:ext>
            </a:extLst>
          </p:cNvPr>
          <p:cNvSpPr txBox="1"/>
          <p:nvPr/>
        </p:nvSpPr>
        <p:spPr>
          <a:xfrm>
            <a:off x="551384" y="908720"/>
            <a:ext cx="8064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err="1"/>
              <a:t>Jmanager</a:t>
            </a:r>
            <a:r>
              <a:rPr lang="zh-CN" altLang="en-US" dirty="0"/>
              <a:t>生成模型文件</a:t>
            </a:r>
            <a:r>
              <a:rPr lang="en-US" altLang="zh-CN" dirty="0"/>
              <a:t>.</a:t>
            </a:r>
            <a:r>
              <a:rPr lang="en-US" altLang="zh-CN" dirty="0" err="1"/>
              <a:t>py</a:t>
            </a:r>
            <a:r>
              <a:rPr lang="en-US" altLang="zh-CN" dirty="0"/>
              <a:t>; 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加载</a:t>
            </a:r>
            <a:r>
              <a:rPr lang="en-US" altLang="zh-CN" dirty="0"/>
              <a:t>base_pyt_reg_definition.py </a:t>
            </a:r>
            <a:r>
              <a:rPr lang="zh-CN" altLang="en-US" dirty="0"/>
              <a:t>基本类定义文件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构造访问接口，如图实现</a:t>
            </a:r>
            <a:r>
              <a:rPr lang="en-US" altLang="zh-CN" dirty="0"/>
              <a:t>write, read</a:t>
            </a:r>
            <a:r>
              <a:rPr lang="zh-CN" altLang="en-US" dirty="0"/>
              <a:t>函数即可；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将访问句柄送给芯片模型类：</a:t>
            </a:r>
            <a:endParaRPr lang="en-US" altLang="zh-CN" dirty="0"/>
          </a:p>
          <a:p>
            <a:r>
              <a:rPr lang="sv-SE" altLang="zh-CN" dirty="0"/>
              <a:t>	tmp_ana_hd  =  FACE_FPGA_ANA_TOP(hd_i3c_ch341a);</a:t>
            </a:r>
          </a:p>
          <a:p>
            <a:r>
              <a:rPr lang="sv-SE" altLang="zh-CN" dirty="0"/>
              <a:t>                  CHIP_REG_INST = CHIP_REGS(tmp_ana_hd);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CC9609-F22C-6FC2-BF8E-E64981BD8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36" y="2636912"/>
            <a:ext cx="6309676" cy="37742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53C0147-2C81-5296-E122-3551829283EC}"/>
              </a:ext>
            </a:extLst>
          </p:cNvPr>
          <p:cNvSpPr/>
          <p:nvPr/>
        </p:nvSpPr>
        <p:spPr>
          <a:xfrm>
            <a:off x="551384" y="3140968"/>
            <a:ext cx="1080120" cy="4320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CH341A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2CBBB60-2D9D-D48F-F683-E6FFE2A0185E}"/>
              </a:ext>
            </a:extLst>
          </p:cNvPr>
          <p:cNvSpPr/>
          <p:nvPr/>
        </p:nvSpPr>
        <p:spPr>
          <a:xfrm>
            <a:off x="335280" y="4077072"/>
            <a:ext cx="2304336" cy="584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FACE_FPGA_ANA_TOP</a:t>
            </a:r>
            <a:endParaRPr lang="zh-CN" altLang="en-US" dirty="0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76D8047D-907F-42F7-7985-35F546929E6D}"/>
              </a:ext>
            </a:extLst>
          </p:cNvPr>
          <p:cNvSpPr/>
          <p:nvPr/>
        </p:nvSpPr>
        <p:spPr>
          <a:xfrm>
            <a:off x="1055440" y="3573016"/>
            <a:ext cx="72008" cy="5040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138CCE4F-DBE9-79D7-A1B4-432459461861}"/>
              </a:ext>
            </a:extLst>
          </p:cNvPr>
          <p:cNvSpPr/>
          <p:nvPr/>
        </p:nvSpPr>
        <p:spPr>
          <a:xfrm>
            <a:off x="1032578" y="4661847"/>
            <a:ext cx="72008" cy="5040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7E7ED74-BC6B-F872-98E9-F55B5FADA160}"/>
              </a:ext>
            </a:extLst>
          </p:cNvPr>
          <p:cNvSpPr/>
          <p:nvPr/>
        </p:nvSpPr>
        <p:spPr>
          <a:xfrm>
            <a:off x="362388" y="5165903"/>
            <a:ext cx="1656184" cy="584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CHIP_REGS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6B888C7-BC93-9B19-6FB4-002A33B07F8B}"/>
              </a:ext>
            </a:extLst>
          </p:cNvPr>
          <p:cNvCxnSpPr/>
          <p:nvPr/>
        </p:nvCxnSpPr>
        <p:spPr>
          <a:xfrm flipV="1">
            <a:off x="1631504" y="4661847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64BE8E7-C9E3-51E1-18F6-DE93E53BF124}"/>
              </a:ext>
            </a:extLst>
          </p:cNvPr>
          <p:cNvCxnSpPr>
            <a:stCxn id="7" idx="0"/>
          </p:cNvCxnSpPr>
          <p:nvPr/>
        </p:nvCxnSpPr>
        <p:spPr>
          <a:xfrm flipV="1">
            <a:off x="1487448" y="3573016"/>
            <a:ext cx="40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135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6EB8762-FDFD-F2F2-CC25-909FECEB411D}"/>
              </a:ext>
            </a:extLst>
          </p:cNvPr>
          <p:cNvSpPr txBox="1"/>
          <p:nvPr/>
        </p:nvSpPr>
        <p:spPr>
          <a:xfrm>
            <a:off x="551384" y="908720"/>
            <a:ext cx="96490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直接寄存器访问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def 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set_buck_voltage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buck_index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vset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):</a:t>
            </a:r>
          </a:p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    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write_code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 = int((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vset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 – 1.0)/0.25);</a:t>
            </a:r>
          </a:p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    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addr_offset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 =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buck_index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*0x80 + 0x3;</a:t>
            </a:r>
          </a:p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     hd.ch341_swi2c(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device_addr,add_offset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write_code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); #</a:t>
            </a:r>
          </a:p>
          <a:p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set_buck_voltage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(0, 1.3);  #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直接调用就可以配置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buck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输出电压了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5A16EA2-5B51-82DB-E600-F9047B9A6D5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5280" y="135255"/>
            <a:ext cx="84016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215">
                <a:solidFill>
                  <a:srgbClr val="932929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Python</a:t>
            </a: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简单得函数封装调用</a:t>
            </a:r>
            <a:endParaRPr lang="en-US" altLang="zh-CN" sz="3200" b="1" dirty="0" err="1"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AEBA25-B1A3-F297-8C8A-6EF83EE3B33D}"/>
              </a:ext>
            </a:extLst>
          </p:cNvPr>
          <p:cNvSpPr txBox="1"/>
          <p:nvPr/>
        </p:nvSpPr>
        <p:spPr>
          <a:xfrm>
            <a:off x="551384" y="3789040"/>
            <a:ext cx="964907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面向寄存器对象的访问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def 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set_buck_voltage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buck_index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vset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):</a:t>
            </a:r>
          </a:p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    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write_code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 = int((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vset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 – 1.0)/0.25);      </a:t>
            </a:r>
          </a:p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     if (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buck_index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 == 0):</a:t>
            </a:r>
          </a:p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          CHIPREGS.vset0.write(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write_code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     if (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buck_index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 == 1):</a:t>
            </a:r>
          </a:p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          CHIPREGS.vset1.write(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write_code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这样子软件兄弟直接拿去改下格式就能跑了，不需要再写伪代码，详细的文档说明了。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703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3DF5A-BFD7-6D14-2F8B-AD749C523E0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5280" y="135255"/>
            <a:ext cx="84016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215">
                <a:solidFill>
                  <a:srgbClr val="932929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自动化测试</a:t>
            </a:r>
            <a:endParaRPr lang="en-US" altLang="zh-CN" sz="3200" b="1" dirty="0" err="1"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80BD9D4-54BD-5E0A-69BD-68CBE9312713}"/>
              </a:ext>
            </a:extLst>
          </p:cNvPr>
          <p:cNvSpPr txBox="1"/>
          <p:nvPr/>
        </p:nvSpPr>
        <p:spPr>
          <a:xfrm>
            <a:off x="911424" y="1268760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我们解决了</a:t>
            </a:r>
            <a:r>
              <a:rPr lang="en-US" altLang="zh-CN" dirty="0"/>
              <a:t>DUT</a:t>
            </a:r>
            <a:r>
              <a:rPr lang="zh-CN" altLang="en-US" dirty="0"/>
              <a:t>的控制问题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下面搞仪器了</a:t>
            </a:r>
            <a:r>
              <a:rPr lang="en-US" altLang="zh-CN" dirty="0" err="1"/>
              <a:t>pyvisa</a:t>
            </a:r>
            <a:endParaRPr lang="zh-CN" alt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8175CEA-E694-49E2-1068-8C8F560AF4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951C2042-D063-3909-40F5-793C13D34E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816424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F24E006-1398-949F-A28E-2D87155D3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950423"/>
            <a:ext cx="7250107" cy="18459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84AC6C7-1B89-D8C7-607E-6774BB495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04" y="2824673"/>
            <a:ext cx="8216737" cy="28867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1E2C0E-FDB7-1B96-15B3-D0F0E41170FF}"/>
              </a:ext>
            </a:extLst>
          </p:cNvPr>
          <p:cNvSpPr txBox="1"/>
          <p:nvPr/>
        </p:nvSpPr>
        <p:spPr>
          <a:xfrm>
            <a:off x="847945" y="5978693"/>
            <a:ext cx="52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交互调试、批量运用</a:t>
            </a:r>
            <a:r>
              <a:rPr lang="en-US" altLang="zh-CN" dirty="0"/>
              <a:t>---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都终收敛到脚本</a:t>
            </a:r>
            <a:r>
              <a:rPr lang="en-US" altLang="zh-CN" dirty="0">
                <a:sym typeface="Wingdings" panose="05000000000000000000" pitchFamily="2" charset="2"/>
              </a:rPr>
              <a:t>python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8868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CADE73-8CC1-6255-EBA8-44E3C9D056C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5280" y="135255"/>
            <a:ext cx="84016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215">
                <a:solidFill>
                  <a:srgbClr val="932929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基于</a:t>
            </a:r>
            <a:r>
              <a:rPr lang="en-US" altLang="zh-CN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PYTHON</a:t>
            </a: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环境的仪器自动化控制</a:t>
            </a:r>
            <a:endParaRPr lang="en-US" altLang="zh-CN" sz="3200" b="1" dirty="0" err="1"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9C51A4-0C00-12ED-3072-52E3C6E2E7ED}"/>
              </a:ext>
            </a:extLst>
          </p:cNvPr>
          <p:cNvSpPr txBox="1"/>
          <p:nvPr/>
        </p:nvSpPr>
        <p:spPr>
          <a:xfrm>
            <a:off x="695400" y="1196752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Bilibili</a:t>
            </a:r>
            <a:r>
              <a:rPr lang="en-US" altLang="zh-CN" dirty="0"/>
              <a:t> , </a:t>
            </a:r>
            <a:r>
              <a:rPr lang="zh-CN" altLang="en-US" dirty="0"/>
              <a:t>电子仪器自动化测试入门，大家有兴趣了解一下。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通过加载</a:t>
            </a:r>
            <a:r>
              <a:rPr lang="en-US" altLang="zh-CN" dirty="0" err="1"/>
              <a:t>pyvisa</a:t>
            </a:r>
            <a:r>
              <a:rPr lang="zh-CN" altLang="en-US" dirty="0"/>
              <a:t>库，控制仪器，配置寄存器访问，完成自动化测试。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B49F7B-2B26-57BC-437A-57EB4DA297AB}"/>
              </a:ext>
            </a:extLst>
          </p:cNvPr>
          <p:cNvSpPr txBox="1"/>
          <p:nvPr/>
        </p:nvSpPr>
        <p:spPr>
          <a:xfrm>
            <a:off x="911424" y="2492896"/>
            <a:ext cx="59766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pyvisa</a:t>
            </a:r>
            <a:endParaRPr lang="en-US" altLang="zh-CN" dirty="0"/>
          </a:p>
          <a:p>
            <a:r>
              <a:rPr lang="en-US" altLang="zh-CN" dirty="0"/>
              <a:t>import time </a:t>
            </a:r>
          </a:p>
          <a:p>
            <a:r>
              <a:rPr lang="en-US" altLang="zh-CN" dirty="0"/>
              <a:t>Inst = </a:t>
            </a:r>
            <a:r>
              <a:rPr lang="en-US" altLang="zh-CN" dirty="0" err="1"/>
              <a:t>rm.open_resource</a:t>
            </a:r>
            <a:r>
              <a:rPr lang="en-US" altLang="zh-CN" dirty="0"/>
              <a:t>(“TCPIP0::192.168.3.84::inst0::INSTR”)</a:t>
            </a:r>
          </a:p>
          <a:p>
            <a:r>
              <a:rPr lang="en-US" altLang="zh-CN" dirty="0" err="1"/>
              <a:t>Inst.query</a:t>
            </a:r>
            <a:r>
              <a:rPr lang="en-US" altLang="zh-CN" dirty="0"/>
              <a:t>(“*IDN?”)</a:t>
            </a:r>
          </a:p>
          <a:p>
            <a:r>
              <a:rPr lang="en-US" altLang="zh-CN" dirty="0" err="1"/>
              <a:t>Inst.write</a:t>
            </a:r>
            <a:r>
              <a:rPr lang="en-US" altLang="zh-CN" dirty="0"/>
              <a:t>(“</a:t>
            </a:r>
            <a:r>
              <a:rPr lang="en-US" altLang="zh-CN" b="1" dirty="0">
                <a:solidFill>
                  <a:srgbClr val="FF0000"/>
                </a:solidFill>
              </a:rPr>
              <a:t>source0::volt </a:t>
            </a:r>
            <a:r>
              <a:rPr lang="en-US" altLang="zh-CN" dirty="0"/>
              <a:t>3.3”)</a:t>
            </a:r>
          </a:p>
          <a:p>
            <a:r>
              <a:rPr lang="en-US" altLang="zh-CN" dirty="0" err="1"/>
              <a:t>get_v</a:t>
            </a:r>
            <a:r>
              <a:rPr lang="en-US" altLang="zh-CN" dirty="0"/>
              <a:t> = int(</a:t>
            </a:r>
            <a:r>
              <a:rPr lang="en-US" altLang="zh-CN" dirty="0" err="1"/>
              <a:t>Inst.query</a:t>
            </a:r>
            <a:r>
              <a:rPr lang="en-US" altLang="zh-CN" dirty="0"/>
              <a:t>(“</a:t>
            </a:r>
            <a:r>
              <a:rPr lang="en-US" altLang="zh-CN" b="1" dirty="0">
                <a:solidFill>
                  <a:srgbClr val="FF0000"/>
                </a:solidFill>
              </a:rPr>
              <a:t>source0::volt?”))</a:t>
            </a:r>
          </a:p>
          <a:p>
            <a:r>
              <a:rPr lang="en-US" altLang="zh-CN" dirty="0" err="1"/>
              <a:t>time.sleep</a:t>
            </a:r>
            <a:r>
              <a:rPr lang="en-US" altLang="zh-CN" dirty="0"/>
              <a:t>(0.1);## </a:t>
            </a:r>
            <a:r>
              <a:rPr lang="zh-CN" altLang="en-US" dirty="0"/>
              <a:t>秒单位</a:t>
            </a:r>
            <a:endParaRPr lang="en-US" altLang="zh-CN" dirty="0"/>
          </a:p>
          <a:p>
            <a:r>
              <a:rPr lang="en-US" altLang="zh-CN" dirty="0"/>
              <a:t>print(“we get voltage: “, </a:t>
            </a:r>
            <a:r>
              <a:rPr lang="en-US" altLang="zh-CN" dirty="0" err="1"/>
              <a:t>get_v</a:t>
            </a:r>
            <a:r>
              <a:rPr lang="en-US" altLang="zh-CN" dirty="0"/>
              <a:t>);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7EBA72-92B9-44CF-7FE8-B9DEF786233C}"/>
              </a:ext>
            </a:extLst>
          </p:cNvPr>
          <p:cNvSpPr txBox="1"/>
          <p:nvPr/>
        </p:nvSpPr>
        <p:spPr>
          <a:xfrm>
            <a:off x="901614" y="4801220"/>
            <a:ext cx="871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阅读仪器手册，找到对应的命令，单步调试好，然后连起来跑，就是自动化测试了。</a:t>
            </a:r>
            <a:endParaRPr lang="en-US" altLang="zh-CN" dirty="0"/>
          </a:p>
          <a:p>
            <a:r>
              <a:rPr lang="zh-CN" altLang="en-US" dirty="0"/>
              <a:t>组织好你的输出文件： 最简单的，直接</a:t>
            </a:r>
            <a:r>
              <a:rPr lang="en-US" altLang="zh-CN" dirty="0"/>
              <a:t>print</a:t>
            </a:r>
            <a:r>
              <a:rPr lang="zh-CN" altLang="en-US" dirty="0"/>
              <a:t>出</a:t>
            </a:r>
            <a:r>
              <a:rPr lang="en-US" altLang="zh-CN" dirty="0"/>
              <a:t>csv</a:t>
            </a:r>
            <a:r>
              <a:rPr lang="zh-CN" altLang="en-US" dirty="0"/>
              <a:t>表格文件，文本逗号区分，组织一下。就非常靠谱了。什么遍历电压，电流，负载值，都可以这样搞。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9605E5-B21E-EC54-BC02-26AEE44BBFE7}"/>
              </a:ext>
            </a:extLst>
          </p:cNvPr>
          <p:cNvSpPr txBox="1"/>
          <p:nvPr/>
        </p:nvSpPr>
        <p:spPr>
          <a:xfrm>
            <a:off x="925069" y="5733256"/>
            <a:ext cx="871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随便找台示波器</a:t>
            </a:r>
            <a:r>
              <a:rPr lang="en-US" altLang="zh-CN" b="1" dirty="0"/>
              <a:t>+</a:t>
            </a:r>
            <a:r>
              <a:rPr lang="zh-CN" altLang="en-US" b="1" dirty="0"/>
              <a:t>信号源</a:t>
            </a:r>
            <a:r>
              <a:rPr lang="en-US" altLang="zh-CN" b="1" dirty="0"/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脚本控制，就能</a:t>
            </a:r>
            <a:r>
              <a:rPr lang="en-US" altLang="zh-CN" b="1" dirty="0">
                <a:solidFill>
                  <a:srgbClr val="FF0000"/>
                </a:solidFill>
              </a:rPr>
              <a:t>DIY</a:t>
            </a:r>
            <a:r>
              <a:rPr lang="zh-CN" altLang="en-US" b="1" dirty="0">
                <a:solidFill>
                  <a:srgbClr val="FF0000"/>
                </a:solidFill>
              </a:rPr>
              <a:t>一个波特图，频率特性测试了。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/>
              <a:t>一台信号源</a:t>
            </a:r>
            <a:r>
              <a:rPr lang="en-US" altLang="zh-CN" b="1" dirty="0"/>
              <a:t>+</a:t>
            </a:r>
            <a:r>
              <a:rPr lang="zh-CN" altLang="en-US" b="1" dirty="0"/>
              <a:t>示波器（频谱仪）结合自动控制扫频；可以完成滤波器特性测试</a:t>
            </a:r>
            <a:r>
              <a:rPr lang="en-US" altLang="zh-CN" b="1" dirty="0"/>
              <a:t>… …</a:t>
            </a:r>
          </a:p>
          <a:p>
            <a:r>
              <a:rPr lang="zh-CN" altLang="en-US" b="1" dirty="0"/>
              <a:t>脚本在手，随心所欲，你想让它干啥，直接发命令就好了。</a:t>
            </a:r>
            <a:endParaRPr lang="en-US" altLang="zh-CN" b="1" dirty="0"/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E63BBE0-7393-8775-2CF0-832AA3942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533728"/>
            <a:ext cx="4968552" cy="190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06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7A5CE68-4E12-6536-3C73-FDD4DF225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5840" y="1700807"/>
            <a:ext cx="168505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3D5A7BA-6643-2631-ACF6-59663EE1AE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3807212"/>
              </p:ext>
            </p:extLst>
          </p:nvPr>
        </p:nvGraphicFramePr>
        <p:xfrm>
          <a:off x="0" y="1412776"/>
          <a:ext cx="5976664" cy="4304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322379" imgH="2286211" progId="Visio.Drawing.15">
                  <p:embed/>
                </p:oleObj>
              </mc:Choice>
              <mc:Fallback>
                <p:oleObj r:id="rId3" imgW="3322379" imgH="2286211" progId="Visio.Drawing.15">
                  <p:embed/>
                  <p:pic>
                    <p:nvPicPr>
                      <p:cNvPr id="0" name="Object 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412776"/>
                        <a:ext cx="5976664" cy="43043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>
            <a:extLst>
              <a:ext uri="{FF2B5EF4-FFF2-40B4-BE49-F238E27FC236}">
                <a16:creationId xmlns:a16="http://schemas.microsoft.com/office/drawing/2014/main" id="{A91E6C7E-B692-C0CC-49A9-156027048F7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5280" y="135255"/>
            <a:ext cx="425894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215">
                <a:solidFill>
                  <a:srgbClr val="932929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芯片介绍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236A7E-46F9-2060-8358-5BE05D010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5338" y="171988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BD36EEA-C24F-2347-EB62-1667B98975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0804402"/>
              </p:ext>
            </p:extLst>
          </p:nvPr>
        </p:nvGraphicFramePr>
        <p:xfrm>
          <a:off x="6215338" y="1719886"/>
          <a:ext cx="5191125" cy="383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7323249" imgH="5441050" progId="Visio.Drawing.15">
                  <p:embed/>
                </p:oleObj>
              </mc:Choice>
              <mc:Fallback>
                <p:oleObj r:id="rId5" imgW="7323249" imgH="5441050" progId="Visio.Drawing.15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338" y="1719886"/>
                        <a:ext cx="5191125" cy="3838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2049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078C96B-2650-916D-D59E-CA0B4965FA0E}"/>
              </a:ext>
            </a:extLst>
          </p:cNvPr>
          <p:cNvSpPr txBox="1"/>
          <p:nvPr/>
        </p:nvSpPr>
        <p:spPr>
          <a:xfrm>
            <a:off x="551384" y="908720"/>
            <a:ext cx="964907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/>
              <a:t>set_buck_voltage</a:t>
            </a:r>
            <a:r>
              <a:rPr lang="en-US" altLang="zh-CN" b="1" dirty="0"/>
              <a:t>(0, 1.3);  #</a:t>
            </a:r>
            <a:r>
              <a:rPr lang="zh-CN" altLang="en-US" b="1" dirty="0"/>
              <a:t>直接调用就可以配置</a:t>
            </a:r>
            <a:r>
              <a:rPr lang="en-US" altLang="zh-CN" b="1" dirty="0"/>
              <a:t>buck</a:t>
            </a:r>
            <a:r>
              <a:rPr lang="zh-CN" altLang="en-US" b="1" dirty="0"/>
              <a:t>输出电压了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 err="1"/>
              <a:t>list_adc_current</a:t>
            </a:r>
            <a:r>
              <a:rPr lang="en-US" altLang="zh-CN" b="1" dirty="0"/>
              <a:t> = [];</a:t>
            </a:r>
          </a:p>
          <a:p>
            <a:r>
              <a:rPr lang="en-US" altLang="zh-CN" b="1" dirty="0" err="1"/>
              <a:t>list_load_current</a:t>
            </a:r>
            <a:r>
              <a:rPr lang="en-US" altLang="zh-CN" b="1" dirty="0"/>
              <a:t> = [];</a:t>
            </a:r>
          </a:p>
          <a:p>
            <a:r>
              <a:rPr lang="en-US" altLang="zh-CN" b="1" dirty="0"/>
              <a:t>for ii in range(101):</a:t>
            </a:r>
          </a:p>
          <a:p>
            <a:r>
              <a:rPr lang="en-US" altLang="zh-CN" b="1" dirty="0"/>
              <a:t>    </a:t>
            </a:r>
            <a:r>
              <a:rPr lang="en-US" altLang="zh-CN" b="1" dirty="0" err="1"/>
              <a:t>INST_LOADER.set_load</a:t>
            </a:r>
            <a:r>
              <a:rPr lang="en-US" altLang="zh-CN" b="1" dirty="0"/>
              <a:t>(1 + ii*0.01); # </a:t>
            </a:r>
            <a:r>
              <a:rPr lang="zh-CN" altLang="en-US" b="1" dirty="0"/>
              <a:t>单位</a:t>
            </a:r>
            <a:r>
              <a:rPr lang="en-US" altLang="zh-CN" b="1" dirty="0"/>
              <a:t>A</a:t>
            </a:r>
          </a:p>
          <a:p>
            <a:r>
              <a:rPr lang="en-US" altLang="zh-CN" b="1" dirty="0"/>
              <a:t>    </a:t>
            </a:r>
            <a:r>
              <a:rPr lang="en-US" altLang="zh-CN" b="1" dirty="0" err="1"/>
              <a:t>time.sleep</a:t>
            </a:r>
            <a:r>
              <a:rPr lang="en-US" altLang="zh-CN" b="1" dirty="0"/>
              <a:t>(0.5);</a:t>
            </a:r>
          </a:p>
          <a:p>
            <a:r>
              <a:rPr lang="en-US" altLang="zh-CN" b="1" dirty="0"/>
              <a:t>    </a:t>
            </a:r>
            <a:r>
              <a:rPr lang="en-US" altLang="zh-CN" b="1" dirty="0" err="1"/>
              <a:t>adc_current_v</a:t>
            </a:r>
            <a:r>
              <a:rPr lang="en-US" altLang="zh-CN" b="1" dirty="0"/>
              <a:t> = </a:t>
            </a:r>
            <a:r>
              <a:rPr lang="en-US" altLang="zh-CN" b="1" dirty="0" err="1"/>
              <a:t>read_adc_current</a:t>
            </a:r>
            <a:r>
              <a:rPr lang="en-US" altLang="zh-CN" b="1" dirty="0"/>
              <a:t>() ;</a:t>
            </a:r>
          </a:p>
          <a:p>
            <a:r>
              <a:rPr lang="en-US" altLang="zh-CN" b="1" dirty="0"/>
              <a:t>    </a:t>
            </a:r>
            <a:r>
              <a:rPr lang="en-US" altLang="zh-CN" b="1" dirty="0" err="1"/>
              <a:t>list_adc_current</a:t>
            </a:r>
            <a:r>
              <a:rPr lang="en-US" altLang="zh-CN" b="1" dirty="0"/>
              <a:t>[ii] = </a:t>
            </a:r>
            <a:r>
              <a:rPr lang="en-US" altLang="zh-CN" b="1" dirty="0" err="1"/>
              <a:t>adc_current_v</a:t>
            </a:r>
            <a:r>
              <a:rPr lang="en-US" altLang="zh-CN" b="1" dirty="0"/>
              <a:t>/1024*0.1;</a:t>
            </a:r>
          </a:p>
          <a:p>
            <a:r>
              <a:rPr lang="en-US" altLang="zh-CN" b="1" dirty="0"/>
              <a:t>    </a:t>
            </a:r>
            <a:r>
              <a:rPr lang="en-US" altLang="zh-CN" b="1" dirty="0" err="1"/>
              <a:t>list_load_current</a:t>
            </a:r>
            <a:r>
              <a:rPr lang="en-US" altLang="zh-CN" b="1" dirty="0"/>
              <a:t>[ii] = 1 + ii*0.01;</a:t>
            </a: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#Plot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…….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  </a:t>
            </a:r>
            <a:endParaRPr lang="en-US" altLang="zh-CN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可以打印输出到文本，也可以直接屏幕查看</a:t>
            </a:r>
            <a:endParaRPr lang="en-US" altLang="zh-CN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1EDFB2A2-D03E-603F-D824-80C9479E5A5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5280" y="135255"/>
            <a:ext cx="84016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215">
                <a:solidFill>
                  <a:srgbClr val="932929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负载测试遍历检查内部</a:t>
            </a:r>
            <a:r>
              <a:rPr lang="en-US" altLang="zh-CN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ADC</a:t>
            </a: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电流检测数据</a:t>
            </a:r>
            <a:endParaRPr lang="en-US" altLang="zh-CN" sz="3200" b="1" dirty="0" err="1"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4729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74758-6B7E-12DC-D438-CB09B29EFF6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5280" y="135255"/>
            <a:ext cx="84016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215">
                <a:solidFill>
                  <a:srgbClr val="932929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类库的使用与硬件虚拟层的概念</a:t>
            </a:r>
            <a:endParaRPr lang="en-US" altLang="zh-CN" sz="3200" b="1" dirty="0" err="1"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5F199B-9C33-BCA8-33B5-37F1C9BE6822}"/>
              </a:ext>
            </a:extLst>
          </p:cNvPr>
          <p:cNvSpPr/>
          <p:nvPr/>
        </p:nvSpPr>
        <p:spPr>
          <a:xfrm>
            <a:off x="4727849" y="2125355"/>
            <a:ext cx="1440160" cy="12961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电子负载类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60BC56-1382-A6E6-A240-243B6E4A034D}"/>
              </a:ext>
            </a:extLst>
          </p:cNvPr>
          <p:cNvSpPr txBox="1"/>
          <p:nvPr/>
        </p:nvSpPr>
        <p:spPr>
          <a:xfrm>
            <a:off x="6744072" y="1556792"/>
            <a:ext cx="19928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Set_cc</a:t>
            </a:r>
            <a:endParaRPr lang="en-US" altLang="zh-CN" dirty="0"/>
          </a:p>
          <a:p>
            <a:r>
              <a:rPr lang="en-US" altLang="zh-CN" dirty="0" err="1"/>
              <a:t>Set_cv</a:t>
            </a:r>
            <a:endParaRPr lang="en-US" altLang="zh-CN" dirty="0"/>
          </a:p>
          <a:p>
            <a:r>
              <a:rPr lang="en-US" altLang="zh-CN" dirty="0" err="1"/>
              <a:t>Set_current</a:t>
            </a:r>
            <a:endParaRPr lang="en-US" altLang="zh-CN" dirty="0"/>
          </a:p>
          <a:p>
            <a:r>
              <a:rPr lang="en-US" altLang="zh-CN" dirty="0" err="1"/>
              <a:t>Set_voltage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get_c</a:t>
            </a:r>
            <a:endParaRPr lang="en-US" altLang="zh-CN" dirty="0"/>
          </a:p>
          <a:p>
            <a:r>
              <a:rPr lang="en-US" altLang="zh-CN" dirty="0" err="1"/>
              <a:t>get_v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set_onoff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5DF21C-E494-896B-03D5-1774D49FAAEC}"/>
              </a:ext>
            </a:extLst>
          </p:cNvPr>
          <p:cNvSpPr/>
          <p:nvPr/>
        </p:nvSpPr>
        <p:spPr>
          <a:xfrm>
            <a:off x="2207568" y="1340768"/>
            <a:ext cx="1224136" cy="7920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r>
              <a:rPr lang="zh-CN" altLang="en-US" dirty="0"/>
              <a:t>厂家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B03CD0C-BA83-E0D2-FD3D-DDBAB8F55969}"/>
              </a:ext>
            </a:extLst>
          </p:cNvPr>
          <p:cNvCxnSpPr/>
          <p:nvPr/>
        </p:nvCxnSpPr>
        <p:spPr>
          <a:xfrm>
            <a:off x="3503712" y="1844824"/>
            <a:ext cx="1152128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95B20CB0-D44A-9500-F958-865651EA3F65}"/>
              </a:ext>
            </a:extLst>
          </p:cNvPr>
          <p:cNvSpPr/>
          <p:nvPr/>
        </p:nvSpPr>
        <p:spPr>
          <a:xfrm>
            <a:off x="2135560" y="2453409"/>
            <a:ext cx="1224136" cy="7920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r>
              <a:rPr lang="zh-CN" altLang="en-US" dirty="0"/>
              <a:t>厂家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4936CB1-E3C4-F719-99F6-D86823DCE7F4}"/>
              </a:ext>
            </a:extLst>
          </p:cNvPr>
          <p:cNvSpPr/>
          <p:nvPr/>
        </p:nvSpPr>
        <p:spPr>
          <a:xfrm>
            <a:off x="2135560" y="3746071"/>
            <a:ext cx="1224136" cy="7920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r>
              <a:rPr lang="zh-CN" altLang="en-US" dirty="0"/>
              <a:t>厂家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CC3C503-476F-01CF-590C-356D3756BFEB}"/>
              </a:ext>
            </a:extLst>
          </p:cNvPr>
          <p:cNvCxnSpPr>
            <a:stCxn id="8" idx="3"/>
            <a:endCxn id="3" idx="1"/>
          </p:cNvCxnSpPr>
          <p:nvPr/>
        </p:nvCxnSpPr>
        <p:spPr>
          <a:xfrm>
            <a:off x="3359696" y="2849453"/>
            <a:ext cx="1296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721F252-70CA-F93C-0434-E1963C6EB321}"/>
              </a:ext>
            </a:extLst>
          </p:cNvPr>
          <p:cNvCxnSpPr/>
          <p:nvPr/>
        </p:nvCxnSpPr>
        <p:spPr>
          <a:xfrm flipV="1">
            <a:off x="3431704" y="3245497"/>
            <a:ext cx="1296145" cy="896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04F5BFA-2106-DFE6-1378-2E4AA720257B}"/>
              </a:ext>
            </a:extLst>
          </p:cNvPr>
          <p:cNvSpPr txBox="1"/>
          <p:nvPr/>
        </p:nvSpPr>
        <p:spPr>
          <a:xfrm>
            <a:off x="8472264" y="1095127"/>
            <a:ext cx="3433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仅需替换厂家库的</a:t>
            </a:r>
            <a:r>
              <a:rPr lang="en-US" altLang="zh-CN" dirty="0"/>
              <a:t>obj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具体的测试用例脚本都不用改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64956D-0567-3EE1-9E2B-80CC45245EE0}"/>
              </a:ext>
            </a:extLst>
          </p:cNvPr>
          <p:cNvSpPr txBox="1"/>
          <p:nvPr/>
        </p:nvSpPr>
        <p:spPr>
          <a:xfrm>
            <a:off x="491041" y="5589240"/>
            <a:ext cx="9421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厂家仪器库，只需要开发一次，之后直接调用就行了。定义好我们需要的类函数。</a:t>
            </a:r>
            <a:endParaRPr lang="en-US" altLang="zh-CN" dirty="0"/>
          </a:p>
          <a:p>
            <a:r>
              <a:rPr lang="zh-CN" altLang="en-US" dirty="0"/>
              <a:t>比如： </a:t>
            </a:r>
            <a:r>
              <a:rPr lang="en-US" altLang="zh-CN" dirty="0"/>
              <a:t>DC_LOAD_ABC,  DCLOAD_DL123, </a:t>
            </a:r>
            <a:r>
              <a:rPr lang="zh-CN" altLang="en-US" dirty="0"/>
              <a:t>这样的库；相关的命令封装在里面。</a:t>
            </a:r>
          </a:p>
        </p:txBody>
      </p:sp>
    </p:spTree>
    <p:extLst>
      <p:ext uri="{BB962C8B-B14F-4D97-AF65-F5344CB8AC3E}">
        <p14:creationId xmlns:p14="http://schemas.microsoft.com/office/powerpoint/2010/main" val="1707505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0B3D29-602B-3337-B1F6-389A2CA6410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5280" y="135255"/>
            <a:ext cx="84016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215">
                <a:solidFill>
                  <a:srgbClr val="932929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好处</a:t>
            </a:r>
            <a:endParaRPr lang="en-US" altLang="zh-CN" sz="3200" b="1" dirty="0" err="1"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FBAF9F-5EA1-211F-8EED-79AB16F6822A}"/>
              </a:ext>
            </a:extLst>
          </p:cNvPr>
          <p:cNvSpPr txBox="1"/>
          <p:nvPr/>
        </p:nvSpPr>
        <p:spPr>
          <a:xfrm>
            <a:off x="263352" y="1166842"/>
            <a:ext cx="121693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800" dirty="0"/>
              <a:t>测试脚本在</a:t>
            </a:r>
            <a:r>
              <a:rPr lang="en-US" altLang="zh-CN" sz="2800" dirty="0"/>
              <a:t>FPGA</a:t>
            </a:r>
            <a:r>
              <a:rPr lang="zh-CN" altLang="en-US" sz="2800" dirty="0"/>
              <a:t>、样片</a:t>
            </a:r>
            <a:r>
              <a:rPr lang="en-US" altLang="zh-CN" sz="2800" dirty="0"/>
              <a:t> </a:t>
            </a:r>
            <a:r>
              <a:rPr lang="zh-CN" altLang="en-US" sz="2800" dirty="0"/>
              <a:t>芯片基本上可以重用；</a:t>
            </a:r>
            <a:endParaRPr lang="en-US" altLang="zh-CN" sz="2800" dirty="0"/>
          </a:p>
          <a:p>
            <a:pPr marL="342900" indent="-342900">
              <a:buAutoNum type="arabicPeriod"/>
            </a:pPr>
            <a:r>
              <a:rPr lang="zh-CN" altLang="en-US" sz="2800" dirty="0"/>
              <a:t>结合</a:t>
            </a:r>
            <a:r>
              <a:rPr lang="en-US" altLang="zh-CN" sz="2800" dirty="0" err="1"/>
              <a:t>jmanager</a:t>
            </a:r>
            <a:r>
              <a:rPr lang="en-US" altLang="zh-CN" sz="2800" dirty="0"/>
              <a:t> </a:t>
            </a:r>
            <a:r>
              <a:rPr lang="zh-CN" altLang="en-US" sz="2800" dirty="0"/>
              <a:t>寄存器模型，不需要记住地址，面向对象（名字操作）；名字检索，不怕版本更新寄存器地址变化（自适应了）；</a:t>
            </a:r>
            <a:endParaRPr lang="en-US" altLang="zh-CN" sz="2800" dirty="0"/>
          </a:p>
          <a:p>
            <a:pPr marL="342900" indent="-342900">
              <a:buFontTx/>
              <a:buAutoNum type="arabicPeriod"/>
            </a:pPr>
            <a:r>
              <a:rPr lang="zh-CN" altLang="en-US" sz="2800" dirty="0"/>
              <a:t>脚本配置寄存器的方式，可以供软件人员写</a:t>
            </a:r>
            <a:r>
              <a:rPr lang="en-US" altLang="zh-CN" sz="2800" dirty="0" err="1"/>
              <a:t>c++</a:t>
            </a:r>
            <a:r>
              <a:rPr lang="zh-CN" altLang="en-US" sz="2800" dirty="0"/>
              <a:t>驱动；</a:t>
            </a:r>
            <a:endParaRPr lang="en-US" altLang="zh-CN" sz="2800" dirty="0"/>
          </a:p>
          <a:p>
            <a:pPr marL="342900" indent="-342900">
              <a:buAutoNum type="arabicPeriod" startAt="4"/>
            </a:pPr>
            <a:r>
              <a:rPr lang="zh-CN" altLang="en-US" sz="2800" dirty="0"/>
              <a:t>脚本交互是操作，随时中断，</a:t>
            </a:r>
            <a:r>
              <a:rPr lang="en-US" altLang="zh-CN" sz="2800" dirty="0"/>
              <a:t>debug</a:t>
            </a:r>
            <a:r>
              <a:rPr lang="zh-CN" altLang="en-US" sz="2800" dirty="0"/>
              <a:t>，过程可控；</a:t>
            </a:r>
            <a:endParaRPr lang="en-US" altLang="zh-CN" sz="2800" dirty="0"/>
          </a:p>
          <a:p>
            <a:pPr marL="342900" indent="-342900">
              <a:buAutoNum type="arabicPeriod" startAt="4"/>
            </a:pPr>
            <a:r>
              <a:rPr lang="zh-CN" altLang="en-US" sz="2800" dirty="0"/>
              <a:t>成熟的</a:t>
            </a:r>
            <a:r>
              <a:rPr lang="en-US" altLang="zh-CN" sz="2800" dirty="0"/>
              <a:t>ide</a:t>
            </a:r>
            <a:r>
              <a:rPr lang="zh-CN" altLang="en-US" sz="2800" dirty="0"/>
              <a:t>环境，过程变量，实时可见；</a:t>
            </a:r>
            <a:endParaRPr lang="en-US" altLang="zh-CN" sz="2800" dirty="0"/>
          </a:p>
          <a:p>
            <a:pPr marL="342900" indent="-342900">
              <a:buAutoNum type="arabicPeriod" startAt="4"/>
            </a:pPr>
            <a:r>
              <a:rPr lang="zh-CN" altLang="en-US" sz="2800" dirty="0"/>
              <a:t>脚本运行，贼快，比鼠标点</a:t>
            </a:r>
            <a:r>
              <a:rPr lang="en-US" altLang="zh-CN" sz="2800" dirty="0"/>
              <a:t>UI</a:t>
            </a:r>
            <a:r>
              <a:rPr lang="zh-CN" altLang="en-US" sz="2800" dirty="0"/>
              <a:t>块多了，而且随便存、随便定义自己的函数</a:t>
            </a:r>
            <a:r>
              <a:rPr lang="en-US" altLang="zh-CN" sz="2800" dirty="0"/>
              <a:t>;</a:t>
            </a:r>
          </a:p>
          <a:p>
            <a:pPr marL="342900" indent="-342900">
              <a:buAutoNum type="arabicPeriod" startAt="7"/>
            </a:pPr>
            <a:r>
              <a:rPr lang="zh-CN" altLang="en-US" sz="2800" dirty="0"/>
              <a:t>成熟可靠的</a:t>
            </a:r>
            <a:r>
              <a:rPr lang="en-US" altLang="zh-CN" sz="2800" dirty="0"/>
              <a:t>I2C\SPI</a:t>
            </a:r>
            <a:r>
              <a:rPr lang="zh-CN" altLang="en-US" sz="2800" dirty="0"/>
              <a:t>等常用硬件接口库，直接可用，不用重复开发；</a:t>
            </a:r>
            <a:endParaRPr lang="en-US" altLang="zh-CN" sz="2800" dirty="0"/>
          </a:p>
          <a:p>
            <a:pPr marL="342900" indent="-342900">
              <a:buAutoNum type="arabicPeriod" startAt="7"/>
            </a:pPr>
            <a:r>
              <a:rPr lang="zh-CN" altLang="en-US" sz="2800" dirty="0"/>
              <a:t>你学会了一个新技能，人工智能</a:t>
            </a:r>
            <a:r>
              <a:rPr lang="en-US" altLang="zh-CN" sz="2800" dirty="0"/>
              <a:t>AI</a:t>
            </a:r>
            <a:r>
              <a:rPr lang="zh-CN" altLang="en-US" sz="2800" dirty="0"/>
              <a:t>全是</a:t>
            </a:r>
            <a:r>
              <a:rPr lang="en-US" altLang="zh-CN" sz="2800" dirty="0"/>
              <a:t>python</a:t>
            </a:r>
            <a:r>
              <a:rPr lang="zh-CN" altLang="en-US" sz="2800" dirty="0"/>
              <a:t>；</a:t>
            </a:r>
            <a:endParaRPr lang="en-US" altLang="zh-CN" sz="2800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214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3B8DD-480D-A916-5BE1-5F009B2D046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5280" y="135255"/>
            <a:ext cx="84016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215">
                <a:solidFill>
                  <a:srgbClr val="932929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未完待续</a:t>
            </a:r>
            <a:endParaRPr lang="en-US" altLang="zh-CN" sz="3200" b="1" dirty="0" err="1"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F60FF7-8A73-FB02-8E23-4410376FE08E}"/>
              </a:ext>
            </a:extLst>
          </p:cNvPr>
          <p:cNvSpPr txBox="1"/>
          <p:nvPr/>
        </p:nvSpPr>
        <p:spPr>
          <a:xfrm>
            <a:off x="1055440" y="1268760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以上内容，大家全部做起来了。芯片的测试将变成搭好硬件连接，通路访问，然后</a:t>
            </a:r>
            <a:r>
              <a:rPr lang="en-US" altLang="zh-CN" dirty="0"/>
              <a:t>run</a:t>
            </a:r>
            <a:r>
              <a:rPr lang="zh-CN" altLang="en-US" dirty="0"/>
              <a:t>，就等着收集结果了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2C9743-3C3D-6385-22E2-F0130B7B8FD2}"/>
              </a:ext>
            </a:extLst>
          </p:cNvPr>
          <p:cNvSpPr txBox="1"/>
          <p:nvPr/>
        </p:nvSpPr>
        <p:spPr>
          <a:xfrm>
            <a:off x="1055440" y="2204864"/>
            <a:ext cx="8064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新的问题：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怎么组织用例脚本；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怎么处理输出结果；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LDO,BUCK </a:t>
            </a:r>
            <a:r>
              <a:rPr lang="zh-CN" altLang="en-US" dirty="0"/>
              <a:t>有</a:t>
            </a:r>
            <a:r>
              <a:rPr lang="en-US" altLang="zh-CN" dirty="0"/>
              <a:t>n</a:t>
            </a:r>
            <a:r>
              <a:rPr lang="zh-CN" altLang="en-US" dirty="0"/>
              <a:t>多个，我只有一台负载怎么办？</a:t>
            </a:r>
            <a:endParaRPr lang="en-US" altLang="zh-CN" dirty="0"/>
          </a:p>
          <a:p>
            <a:r>
              <a:rPr lang="en-US" altLang="zh-CN" dirty="0"/>
              <a:t>……  </a:t>
            </a:r>
          </a:p>
          <a:p>
            <a:r>
              <a:rPr lang="zh-CN" altLang="en-US" dirty="0"/>
              <a:t>我们以后再说</a:t>
            </a:r>
            <a:r>
              <a:rPr lang="en-US" altLang="zh-CN" dirty="0"/>
              <a:t>…….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8CC98E-83B4-560A-9A9F-21C3C865C4F4}"/>
              </a:ext>
            </a:extLst>
          </p:cNvPr>
          <p:cNvSpPr txBox="1"/>
          <p:nvPr/>
        </p:nvSpPr>
        <p:spPr>
          <a:xfrm>
            <a:off x="839416" y="5266074"/>
            <a:ext cx="9577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自动化，将让测试效率极大提升，结果是测试覆盖率趋近</a:t>
            </a:r>
            <a:r>
              <a:rPr lang="en-US" altLang="zh-CN" dirty="0"/>
              <a:t>100%</a:t>
            </a:r>
            <a:r>
              <a:rPr lang="zh-CN" altLang="en-US" dirty="0"/>
              <a:t>，几乎可以遍历应用场景。</a:t>
            </a:r>
            <a:endParaRPr lang="en-US" altLang="zh-CN" dirty="0"/>
          </a:p>
          <a:p>
            <a:r>
              <a:rPr lang="zh-CN" altLang="en-US" dirty="0"/>
              <a:t>脚本的可重用性，快速完成版本迭代、回归测试。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38789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E8D3F-BA40-4A93-C56F-9558582C24F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5280" y="135255"/>
            <a:ext cx="84016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215">
                <a:solidFill>
                  <a:srgbClr val="932929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python</a:t>
            </a: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的学习建议</a:t>
            </a:r>
            <a:endParaRPr lang="en-US" altLang="zh-CN" sz="3200" b="1" dirty="0" err="1"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30CFB2-CD96-F3FB-E728-4224F2B973FC}"/>
              </a:ext>
            </a:extLst>
          </p:cNvPr>
          <p:cNvSpPr txBox="1"/>
          <p:nvPr/>
        </p:nvSpPr>
        <p:spPr>
          <a:xfrm>
            <a:off x="316506" y="908720"/>
            <a:ext cx="102971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找一本</a:t>
            </a:r>
            <a:r>
              <a:rPr lang="en-US" altLang="zh-CN" dirty="0"/>
              <a:t>100</a:t>
            </a:r>
            <a:r>
              <a:rPr lang="zh-CN" altLang="en-US" dirty="0"/>
              <a:t>页上下的</a:t>
            </a:r>
            <a:r>
              <a:rPr lang="en-US" altLang="zh-CN" dirty="0"/>
              <a:t>cookbook</a:t>
            </a:r>
            <a:r>
              <a:rPr lang="zh-CN" altLang="en-US" dirty="0"/>
              <a:t>，</a:t>
            </a:r>
            <a:r>
              <a:rPr lang="en-US" altLang="zh-CN" dirty="0" err="1"/>
              <a:t>gui</a:t>
            </a:r>
            <a:r>
              <a:rPr lang="zh-CN" altLang="en-US" dirty="0"/>
              <a:t>不用看，不用高级版本，浏览一下，跑完例子；  （</a:t>
            </a:r>
            <a:r>
              <a:rPr lang="en-US" altLang="zh-CN" dirty="0"/>
              <a:t>3~5</a:t>
            </a:r>
            <a:r>
              <a:rPr lang="zh-CN" altLang="en-US" dirty="0"/>
              <a:t>天）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这个网站练习做一下，都是非常简单的，熟练的</a:t>
            </a:r>
            <a:r>
              <a:rPr lang="en-US" altLang="zh-CN" dirty="0"/>
              <a:t>10~30</a:t>
            </a:r>
            <a:r>
              <a:rPr lang="zh-CN" altLang="en-US" dirty="0"/>
              <a:t>分钟搞定。</a:t>
            </a:r>
            <a:endParaRPr lang="en-US" altLang="zh-CN" dirty="0"/>
          </a:p>
          <a:p>
            <a:r>
              <a:rPr lang="en-US" altLang="zh-CN" dirty="0"/>
              <a:t>https://www.w3schools.com/python/python_exercises.asp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2CD625-99A2-A4F9-E382-199079940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1844824"/>
            <a:ext cx="6832073" cy="472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8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7D8B3-D02B-9957-F18F-32B312DB9B8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5280" y="135255"/>
            <a:ext cx="84016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215">
                <a:solidFill>
                  <a:srgbClr val="932929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总结</a:t>
            </a:r>
            <a:endParaRPr lang="en-US" altLang="zh-CN" sz="3200" b="1" dirty="0" err="1"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B15EB5-4A6C-2A8F-DEA7-CB056B55D8EA}"/>
              </a:ext>
            </a:extLst>
          </p:cNvPr>
          <p:cNvSpPr txBox="1"/>
          <p:nvPr/>
        </p:nvSpPr>
        <p:spPr>
          <a:xfrm>
            <a:off x="623392" y="1052736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用起来，有问题，欢迎交流。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124789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735955" y="2644775"/>
            <a:ext cx="54876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b="1">
                <a:solidFill>
                  <a:srgbClr val="7A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POSans H" panose="00020600040101010101" charset="-122"/>
                <a:ea typeface="OPPOSans H" panose="00020600040101010101" charset="-122"/>
              </a:rPr>
              <a:t>Thanks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90378" y="6381115"/>
            <a:ext cx="360045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200">
                <a:solidFill>
                  <a:srgbClr val="7B140F"/>
                </a:solidFill>
                <a:latin typeface="OPPOSans R" panose="00020600040101010101" charset="-122"/>
                <a:ea typeface="OPPOSans R" panose="00020600040101010101" charset="-122"/>
                <a:sym typeface="+mn-ea"/>
              </a:rPr>
              <a:t>JOULWATT TECHNOLOGY CO.,LTD.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59703" y="6525260"/>
            <a:ext cx="11861800" cy="0"/>
            <a:chOff x="415" y="10246"/>
            <a:chExt cx="18680" cy="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1981" y="10246"/>
              <a:ext cx="711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7B140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直接连接符 8"/>
            <p:cNvCxnSpPr/>
            <p:nvPr/>
          </p:nvCxnSpPr>
          <p:spPr>
            <a:xfrm>
              <a:off x="415" y="10246"/>
              <a:ext cx="711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7B140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" name="组合 4"/>
          <p:cNvGrpSpPr/>
          <p:nvPr userDrawn="1"/>
        </p:nvGrpSpPr>
        <p:grpSpPr>
          <a:xfrm>
            <a:off x="7752080" y="1412875"/>
            <a:ext cx="3807460" cy="686435"/>
            <a:chOff x="1122" y="3067"/>
            <a:chExt cx="5996" cy="1081"/>
          </a:xfrm>
        </p:grpSpPr>
        <p:pic>
          <p:nvPicPr>
            <p:cNvPr id="12" name="图片 11" descr="资源 3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22" y="3068"/>
              <a:ext cx="3344" cy="705"/>
            </a:xfrm>
            <a:prstGeom prst="rect">
              <a:avLst/>
            </a:prstGeom>
          </p:spPr>
        </p:pic>
        <p:sp>
          <p:nvSpPr>
            <p:cNvPr id="13" name="标题 1"/>
            <p:cNvSpPr>
              <a:spLocks noGrp="1"/>
            </p:cNvSpPr>
            <p:nvPr>
              <p:custDataLst>
                <p:tags r:id="rId1"/>
              </p:custDataLst>
            </p:nvPr>
          </p:nvSpPr>
          <p:spPr>
            <a:xfrm>
              <a:off x="4283" y="3067"/>
              <a:ext cx="2835" cy="706"/>
            </a:xfrm>
            <a:prstGeom prst="rect">
              <a:avLst/>
            </a:prstGeom>
          </p:spPr>
          <p:txBody>
            <a:bodyPr vert="horz" lIns="90000" tIns="46800" rIns="90000" bIns="46800" rtlCol="0" anchor="b" anchorCtr="0">
              <a:noAutofit/>
            </a:bodyPr>
            <a:lstStyle>
              <a:lvl1pPr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6000" b="1" u="none" strike="noStrike" kern="1200" cap="none" spc="300" normalizeH="0" baseline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l"/>
              <a:r>
                <a:rPr lang="zh-CN" altLang="en-US" sz="2000" b="0" spc="0" dirty="0">
                  <a:solidFill>
                    <a:srgbClr val="7B0100"/>
                  </a:solidFill>
                  <a:latin typeface="OPPOSans L" panose="00020600040101010101" charset="-122"/>
                  <a:ea typeface="OPPOSans L" panose="00020600040101010101" charset="-122"/>
                  <a:cs typeface="Arial Regular" panose="020B0604020202020204" charset="0"/>
                  <a:sym typeface="+mn-ea"/>
                </a:rPr>
                <a:t>（</a:t>
              </a:r>
              <a:r>
                <a:rPr lang="en-US" altLang="zh-CN" sz="2000" b="0" spc="0" dirty="0">
                  <a:solidFill>
                    <a:srgbClr val="7B0100"/>
                  </a:solidFill>
                  <a:latin typeface="OPPOSans L" panose="00020600040101010101" charset="-122"/>
                  <a:ea typeface="OPPOSans L" panose="00020600040101010101" charset="-122"/>
                  <a:cs typeface="Arial Regular" panose="020B0604020202020204" charset="0"/>
                  <a:sym typeface="+mn-ea"/>
                </a:rPr>
                <a:t>688141.SH</a:t>
              </a:r>
              <a:r>
                <a:rPr lang="zh-CN" altLang="en-US" sz="2000" b="0" spc="0" dirty="0">
                  <a:solidFill>
                    <a:srgbClr val="7B0100"/>
                  </a:solidFill>
                  <a:latin typeface="OPPOSans L" panose="00020600040101010101" charset="-122"/>
                  <a:ea typeface="OPPOSans L" panose="00020600040101010101" charset="-122"/>
                  <a:cs typeface="Arial Regular" panose="020B0604020202020204" charset="0"/>
                  <a:sym typeface="+mn-ea"/>
                </a:rPr>
                <a:t>）</a:t>
              </a:r>
              <a:endParaRPr lang="zh-CN" altLang="en-US" sz="2000" b="0" spc="0" dirty="0">
                <a:solidFill>
                  <a:srgbClr val="7B0100"/>
                </a:solidFill>
                <a:uFillTx/>
                <a:latin typeface="OPPOSans L" panose="00020600040101010101" charset="-122"/>
                <a:ea typeface="OPPOSans L" panose="00020600040101010101" charset="-122"/>
                <a:cs typeface="Arial Regular" panose="020B0604020202020204" charset="0"/>
                <a:sym typeface="+mn-ea"/>
              </a:endParaRPr>
            </a:p>
          </p:txBody>
        </p:sp>
        <p:sp>
          <p:nvSpPr>
            <p:cNvPr id="14" name="标题 1"/>
            <p:cNvSpPr>
              <a:spLocks noGrp="1"/>
            </p:cNvSpPr>
            <p:nvPr>
              <p:custDataLst>
                <p:tags r:id="rId2"/>
              </p:custDataLst>
            </p:nvPr>
          </p:nvSpPr>
          <p:spPr>
            <a:xfrm>
              <a:off x="2353" y="3773"/>
              <a:ext cx="4628" cy="375"/>
            </a:xfrm>
            <a:prstGeom prst="rect">
              <a:avLst/>
            </a:prstGeom>
          </p:spPr>
          <p:txBody>
            <a:bodyPr vert="horz" lIns="90000" tIns="46800" rIns="90000" bIns="46800" rtlCol="0" anchor="b" anchorCtr="0">
              <a:noAutofit/>
            </a:bodyPr>
            <a:lstStyle>
              <a:lvl1pPr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6000" b="1" u="none" strike="noStrike" kern="1200" cap="none" spc="300" normalizeH="0" baseline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algn="dist"/>
              <a:r>
                <a:rPr sz="1200" b="0" spc="0" dirty="0">
                  <a:solidFill>
                    <a:srgbClr val="7B0100"/>
                  </a:solidFill>
                  <a:latin typeface="OPPOSans L" panose="00020600040101010101" charset="-122"/>
                  <a:ea typeface="OPPOSans L" panose="00020600040101010101" charset="-122"/>
                  <a:cs typeface="Arial Regular" panose="020B0604020202020204" charset="0"/>
                  <a:sym typeface="+mn-ea"/>
                </a:rPr>
                <a:t>JoulWatt Technology Co., Ltd.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標題 1"/>
          <p:cNvSpPr txBox="1"/>
          <p:nvPr>
            <p:custDataLst>
              <p:tags r:id="rId1"/>
            </p:custDataLst>
          </p:nvPr>
        </p:nvSpPr>
        <p:spPr>
          <a:xfrm>
            <a:off x="335280" y="135255"/>
            <a:ext cx="84016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215">
                <a:solidFill>
                  <a:srgbClr val="932929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FPGA</a:t>
            </a: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验证方案</a:t>
            </a:r>
            <a:endParaRPr lang="en-US" altLang="zh-CN" sz="3200" b="1" dirty="0" err="1"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D14EBD-42A8-2F73-09AA-A3FC1FF45041}"/>
              </a:ext>
            </a:extLst>
          </p:cNvPr>
          <p:cNvSpPr txBox="1"/>
          <p:nvPr/>
        </p:nvSpPr>
        <p:spPr>
          <a:xfrm>
            <a:off x="307052" y="908720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FPGA</a:t>
            </a:r>
            <a:r>
              <a:rPr lang="zh-CN" altLang="en-US" sz="3600" dirty="0"/>
              <a:t>验证（数字部分</a:t>
            </a:r>
            <a:r>
              <a:rPr lang="en-US" altLang="zh-CN" sz="3600" dirty="0"/>
              <a:t>,</a:t>
            </a:r>
            <a:r>
              <a:rPr lang="zh-CN" altLang="en-US" sz="3600" dirty="0"/>
              <a:t>寄存器替代模拟）</a:t>
            </a:r>
            <a:endParaRPr lang="en-US" altLang="zh-CN" sz="3600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CA4DDF-B2DA-FCFD-7F28-C524B4FDD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988840"/>
            <a:ext cx="5038725" cy="4143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F3AB1C-852A-94DE-1110-9C0413951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359" y="2018305"/>
            <a:ext cx="5087211" cy="356785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ED2BDAA-63DD-0D1F-CF9B-A149CD322EEB}"/>
              </a:ext>
            </a:extLst>
          </p:cNvPr>
          <p:cNvSpPr txBox="1"/>
          <p:nvPr/>
        </p:nvSpPr>
        <p:spPr>
          <a:xfrm>
            <a:off x="9192344" y="1844824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I3C</a:t>
            </a:r>
            <a:r>
              <a:rPr lang="zh-CN" altLang="en-US" dirty="0"/>
              <a:t>使用</a:t>
            </a:r>
            <a:r>
              <a:rPr lang="en-US" altLang="zh-CN" dirty="0" err="1"/>
              <a:t>gpio</a:t>
            </a:r>
            <a:r>
              <a:rPr lang="zh-CN" altLang="en-US" dirty="0"/>
              <a:t>模拟，问题频率</a:t>
            </a:r>
            <a:r>
              <a:rPr lang="en-US" altLang="zh-CN" b="1" dirty="0">
                <a:solidFill>
                  <a:srgbClr val="FF0000"/>
                </a:solidFill>
              </a:rPr>
              <a:t>10k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461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0E24DC-4FD0-FF35-D77E-792214282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04"/>
            <a:ext cx="4807433" cy="19491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F088EB-9A0E-33D1-24E9-AA11A8D5D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772816"/>
            <a:ext cx="8472264" cy="2059454"/>
          </a:xfrm>
          <a:prstGeom prst="rect">
            <a:avLst/>
          </a:prstGeom>
        </p:spPr>
      </p:pic>
      <p:sp>
        <p:nvSpPr>
          <p:cNvPr id="6" name="箭头: 下 5">
            <a:extLst>
              <a:ext uri="{FF2B5EF4-FFF2-40B4-BE49-F238E27FC236}">
                <a16:creationId xmlns:a16="http://schemas.microsoft.com/office/drawing/2014/main" id="{6A675DAE-3ED6-4EA5-6DC4-5564EC805775}"/>
              </a:ext>
            </a:extLst>
          </p:cNvPr>
          <p:cNvSpPr/>
          <p:nvPr/>
        </p:nvSpPr>
        <p:spPr>
          <a:xfrm>
            <a:off x="1919536" y="1945092"/>
            <a:ext cx="576064" cy="1051860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3F61005B-8E03-1125-B2E2-C6D2EF4C5DD2}"/>
              </a:ext>
            </a:extLst>
          </p:cNvPr>
          <p:cNvSpPr/>
          <p:nvPr/>
        </p:nvSpPr>
        <p:spPr>
          <a:xfrm>
            <a:off x="2513602" y="4043880"/>
            <a:ext cx="918102" cy="6768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D7DE8B-EA71-9815-83AF-4F5DFF9EB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736" y="3722012"/>
            <a:ext cx="3757111" cy="18305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E661B52-73DD-E06D-166C-105D98443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031" y="5301208"/>
            <a:ext cx="6881871" cy="1229141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01499F6A-EAF1-BC0F-16AF-B5D61D77C8BC}"/>
              </a:ext>
            </a:extLst>
          </p:cNvPr>
          <p:cNvSpPr/>
          <p:nvPr/>
        </p:nvSpPr>
        <p:spPr>
          <a:xfrm>
            <a:off x="3737198" y="5552553"/>
            <a:ext cx="630610" cy="6768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B2413F0-6480-4C46-8AFF-9833EA7BF29C}"/>
              </a:ext>
            </a:extLst>
          </p:cNvPr>
          <p:cNvSpPr txBox="1"/>
          <p:nvPr/>
        </p:nvSpPr>
        <p:spPr>
          <a:xfrm>
            <a:off x="4804426" y="601161"/>
            <a:ext cx="287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手动编辑数模接口定义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8F4ACBD-A765-8F12-1E0F-866C70EED0D6}"/>
              </a:ext>
            </a:extLst>
          </p:cNvPr>
          <p:cNvSpPr txBox="1"/>
          <p:nvPr/>
        </p:nvSpPr>
        <p:spPr>
          <a:xfrm>
            <a:off x="191344" y="2999495"/>
            <a:ext cx="287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手动转换成寄存器定义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5BE3460-A042-A97E-56DD-AB8826AC3BA8}"/>
              </a:ext>
            </a:extLst>
          </p:cNvPr>
          <p:cNvSpPr txBox="1"/>
          <p:nvPr/>
        </p:nvSpPr>
        <p:spPr>
          <a:xfrm>
            <a:off x="1492058" y="4747674"/>
            <a:ext cx="287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自动生成模拟模型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20B887-8057-045B-FC12-4A79A7A7E42C}"/>
              </a:ext>
            </a:extLst>
          </p:cNvPr>
          <p:cNvSpPr txBox="1"/>
          <p:nvPr/>
        </p:nvSpPr>
        <p:spPr>
          <a:xfrm>
            <a:off x="2513602" y="5961394"/>
            <a:ext cx="287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自动生成模拟寄存器定义脚本，用于测试</a:t>
            </a:r>
          </a:p>
        </p:txBody>
      </p:sp>
    </p:spTree>
    <p:extLst>
      <p:ext uri="{BB962C8B-B14F-4D97-AF65-F5344CB8AC3E}">
        <p14:creationId xmlns:p14="http://schemas.microsoft.com/office/powerpoint/2010/main" val="1686148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5C3DA4-A19E-CFF2-AA8C-33B9B361C1E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5280" y="135255"/>
            <a:ext cx="84016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215">
                <a:solidFill>
                  <a:srgbClr val="932929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流程上的改进</a:t>
            </a:r>
            <a:endParaRPr lang="en-US" altLang="zh-CN" sz="3200" b="1" dirty="0" err="1"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122D55D-7385-5CF0-EFF7-AC7018859352}"/>
              </a:ext>
            </a:extLst>
          </p:cNvPr>
          <p:cNvSpPr/>
          <p:nvPr/>
        </p:nvSpPr>
        <p:spPr>
          <a:xfrm>
            <a:off x="839416" y="1196752"/>
            <a:ext cx="1800200" cy="648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FPGA</a:t>
            </a:r>
            <a:r>
              <a:rPr lang="zh-CN" altLang="en-US" dirty="0"/>
              <a:t>规划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4B2F105-B1F9-370B-5132-9324AF51009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2639616" y="1520788"/>
            <a:ext cx="1134126" cy="835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41EFAACD-0C2A-4B5A-F764-A8E52B21E6D1}"/>
              </a:ext>
            </a:extLst>
          </p:cNvPr>
          <p:cNvSpPr/>
          <p:nvPr/>
        </p:nvSpPr>
        <p:spPr>
          <a:xfrm>
            <a:off x="2873642" y="2356327"/>
            <a:ext cx="1800200" cy="6480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highlight>
                  <a:srgbClr val="FF0000"/>
                </a:highlight>
              </a:rPr>
              <a:t>软件上位机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3E40FDD-4247-0D4B-24FE-3B1F268E5D10}"/>
              </a:ext>
            </a:extLst>
          </p:cNvPr>
          <p:cNvCxnSpPr/>
          <p:nvPr/>
        </p:nvCxnSpPr>
        <p:spPr>
          <a:xfrm>
            <a:off x="1739516" y="1854502"/>
            <a:ext cx="0" cy="1638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D772F80A-C795-DF83-6204-818D6603237B}"/>
              </a:ext>
            </a:extLst>
          </p:cNvPr>
          <p:cNvSpPr/>
          <p:nvPr/>
        </p:nvSpPr>
        <p:spPr>
          <a:xfrm>
            <a:off x="839416" y="3508369"/>
            <a:ext cx="1800200" cy="648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FPGA</a:t>
            </a:r>
            <a:r>
              <a:rPr lang="zh-CN" altLang="en-US" dirty="0"/>
              <a:t>版本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5347567-F5B6-971E-D87A-CE3BA451D0FB}"/>
              </a:ext>
            </a:extLst>
          </p:cNvPr>
          <p:cNvCxnSpPr>
            <a:stCxn id="13" idx="2"/>
          </p:cNvCxnSpPr>
          <p:nvPr/>
        </p:nvCxnSpPr>
        <p:spPr>
          <a:xfrm>
            <a:off x="1739516" y="4156441"/>
            <a:ext cx="0" cy="712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BF18B6A-744D-2CF0-60B9-88C91C219A3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773742" y="3004399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748962D3-9143-FDE3-9BC6-B46E29729269}"/>
              </a:ext>
            </a:extLst>
          </p:cNvPr>
          <p:cNvSpPr/>
          <p:nvPr/>
        </p:nvSpPr>
        <p:spPr>
          <a:xfrm>
            <a:off x="1127448" y="4869160"/>
            <a:ext cx="3384371" cy="712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上板调试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59F9055-3119-C708-7C5E-C7F7A2B6ED86}"/>
              </a:ext>
            </a:extLst>
          </p:cNvPr>
          <p:cNvCxnSpPr/>
          <p:nvPr/>
        </p:nvCxnSpPr>
        <p:spPr>
          <a:xfrm>
            <a:off x="4151784" y="2996952"/>
            <a:ext cx="0" cy="18722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D7BE26D3-E8A9-FC46-E2F2-9CE4BC111CC6}"/>
              </a:ext>
            </a:extLst>
          </p:cNvPr>
          <p:cNvSpPr txBox="1"/>
          <p:nvPr/>
        </p:nvSpPr>
        <p:spPr>
          <a:xfrm>
            <a:off x="4126649" y="3232240"/>
            <a:ext cx="576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软件迭代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081B5ED-9AC8-C79F-2348-948CBD63F2B3}"/>
              </a:ext>
            </a:extLst>
          </p:cNvPr>
          <p:cNvSpPr/>
          <p:nvPr/>
        </p:nvSpPr>
        <p:spPr>
          <a:xfrm>
            <a:off x="7365224" y="1196752"/>
            <a:ext cx="1800200" cy="648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FPGA</a:t>
            </a:r>
            <a:r>
              <a:rPr lang="zh-CN" altLang="en-US" dirty="0"/>
              <a:t>规划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29ADCC6-01EF-8D2F-CAE6-E45E145DC03A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265324" y="1854502"/>
            <a:ext cx="0" cy="1142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8EAC27E6-BA8F-BE38-164C-AE3F0009A60C}"/>
              </a:ext>
            </a:extLst>
          </p:cNvPr>
          <p:cNvSpPr/>
          <p:nvPr/>
        </p:nvSpPr>
        <p:spPr>
          <a:xfrm>
            <a:off x="7365224" y="2996952"/>
            <a:ext cx="1800200" cy="648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FPGA</a:t>
            </a:r>
            <a:r>
              <a:rPr lang="zh-CN" altLang="en-US" dirty="0"/>
              <a:t>版本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A6436E2-B892-4105-E6FB-C6B12812E7AC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8265324" y="3645024"/>
            <a:ext cx="0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A60FD492-917B-0F53-01E6-AA65CD05D3C3}"/>
              </a:ext>
            </a:extLst>
          </p:cNvPr>
          <p:cNvSpPr/>
          <p:nvPr/>
        </p:nvSpPr>
        <p:spPr>
          <a:xfrm>
            <a:off x="7653256" y="4869160"/>
            <a:ext cx="3384371" cy="712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上板调试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5DDFDC3-F269-48D9-6921-2577FD09868D}"/>
              </a:ext>
            </a:extLst>
          </p:cNvPr>
          <p:cNvSpPr/>
          <p:nvPr/>
        </p:nvSpPr>
        <p:spPr>
          <a:xfrm>
            <a:off x="3773742" y="5949280"/>
            <a:ext cx="1890210" cy="583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客户软件发布</a:t>
            </a:r>
          </a:p>
        </p:txBody>
      </p: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34BD3B94-65CD-FC07-2E1F-3A02BC71E4DC}"/>
              </a:ext>
            </a:extLst>
          </p:cNvPr>
          <p:cNvCxnSpPr>
            <a:stCxn id="18" idx="2"/>
            <a:endCxn id="36" idx="1"/>
          </p:cNvCxnSpPr>
          <p:nvPr/>
        </p:nvCxnSpPr>
        <p:spPr>
          <a:xfrm rot="16200000" flipH="1">
            <a:off x="2967096" y="5434417"/>
            <a:ext cx="659184" cy="9541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42D0BAFB-A4C6-BF61-86E9-CA0B7F0FD3AA}"/>
              </a:ext>
            </a:extLst>
          </p:cNvPr>
          <p:cNvSpPr/>
          <p:nvPr/>
        </p:nvSpPr>
        <p:spPr>
          <a:xfrm>
            <a:off x="3757608" y="5943665"/>
            <a:ext cx="1890210" cy="583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客户软件发布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06325E5-FC24-3ACC-8253-E7A130FD5A49}"/>
              </a:ext>
            </a:extLst>
          </p:cNvPr>
          <p:cNvSpPr/>
          <p:nvPr/>
        </p:nvSpPr>
        <p:spPr>
          <a:xfrm>
            <a:off x="9995384" y="6018500"/>
            <a:ext cx="1890210" cy="583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客户软件发布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21A0F91-1592-2486-AAB1-A85D8788BC51}"/>
              </a:ext>
            </a:extLst>
          </p:cNvPr>
          <p:cNvCxnSpPr>
            <a:cxnSpLocks/>
          </p:cNvCxnSpPr>
          <p:nvPr/>
        </p:nvCxnSpPr>
        <p:spPr>
          <a:xfrm>
            <a:off x="11208568" y="3632766"/>
            <a:ext cx="0" cy="2385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2C2DEFD-9E7D-9F97-8E83-8E7BFA703277}"/>
              </a:ext>
            </a:extLst>
          </p:cNvPr>
          <p:cNvCxnSpPr/>
          <p:nvPr/>
        </p:nvCxnSpPr>
        <p:spPr>
          <a:xfrm>
            <a:off x="4126649" y="5581878"/>
            <a:ext cx="0" cy="3295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0E65656-B9E8-3EAB-25B7-177D82A6B43F}"/>
              </a:ext>
            </a:extLst>
          </p:cNvPr>
          <p:cNvCxnSpPr>
            <a:cxnSpLocks/>
          </p:cNvCxnSpPr>
          <p:nvPr/>
        </p:nvCxnSpPr>
        <p:spPr>
          <a:xfrm>
            <a:off x="10776520" y="5581878"/>
            <a:ext cx="0" cy="4366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02DD8401-147F-71F4-563C-3438CA1C40F0}"/>
              </a:ext>
            </a:extLst>
          </p:cNvPr>
          <p:cNvSpPr/>
          <p:nvPr/>
        </p:nvSpPr>
        <p:spPr>
          <a:xfrm>
            <a:off x="9552384" y="2984694"/>
            <a:ext cx="1800200" cy="6480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highlight>
                  <a:srgbClr val="FF0000"/>
                </a:highlight>
              </a:rPr>
              <a:t>python</a:t>
            </a:r>
          </a:p>
          <a:p>
            <a:pPr algn="ctr"/>
            <a:r>
              <a:rPr lang="zh-CN" altLang="en-US" dirty="0">
                <a:highlight>
                  <a:srgbClr val="FF0000"/>
                </a:highlight>
              </a:rPr>
              <a:t>交互式开发迭代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B50231E-8DC3-442E-DC9E-2E0DB50AA5F9}"/>
              </a:ext>
            </a:extLst>
          </p:cNvPr>
          <p:cNvCxnSpPr>
            <a:cxnSpLocks/>
          </p:cNvCxnSpPr>
          <p:nvPr/>
        </p:nvCxnSpPr>
        <p:spPr>
          <a:xfrm>
            <a:off x="10200456" y="3671203"/>
            <a:ext cx="0" cy="11415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6744A25C-0904-2A7D-2FFA-7E94D132A7CB}"/>
              </a:ext>
            </a:extLst>
          </p:cNvPr>
          <p:cNvSpPr txBox="1"/>
          <p:nvPr/>
        </p:nvSpPr>
        <p:spPr>
          <a:xfrm>
            <a:off x="10344472" y="3668831"/>
            <a:ext cx="576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软件迭代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AE3EF3C-A114-FE1A-0033-509A4F6E351A}"/>
              </a:ext>
            </a:extLst>
          </p:cNvPr>
          <p:cNvCxnSpPr/>
          <p:nvPr/>
        </p:nvCxnSpPr>
        <p:spPr>
          <a:xfrm>
            <a:off x="9165424" y="1854502"/>
            <a:ext cx="979906" cy="113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AEB5176E-EA2B-E554-79D6-37284976CB69}"/>
              </a:ext>
            </a:extLst>
          </p:cNvPr>
          <p:cNvSpPr txBox="1"/>
          <p:nvPr/>
        </p:nvSpPr>
        <p:spPr>
          <a:xfrm>
            <a:off x="9552383" y="2060848"/>
            <a:ext cx="2097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自动生成寄存器访问工具</a:t>
            </a:r>
          </a:p>
        </p:txBody>
      </p:sp>
    </p:spTree>
    <p:extLst>
      <p:ext uri="{BB962C8B-B14F-4D97-AF65-F5344CB8AC3E}">
        <p14:creationId xmlns:p14="http://schemas.microsoft.com/office/powerpoint/2010/main" val="298438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B66AA0-4553-A8DF-15ED-08D1DF6700B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5280" y="135255"/>
            <a:ext cx="84016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215">
                <a:solidFill>
                  <a:srgbClr val="932929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FPGA</a:t>
            </a: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硬件平台</a:t>
            </a:r>
            <a:endParaRPr lang="en-US" altLang="zh-CN" sz="3200" b="1" dirty="0" err="1"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45562F-C91D-860B-FD8A-D4B2DCA8F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94621" y="81506"/>
            <a:ext cx="4610269" cy="65527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3553C25-FCE4-923E-AD19-E8AA222FE25E}"/>
              </a:ext>
            </a:extLst>
          </p:cNvPr>
          <p:cNvSpPr txBox="1"/>
          <p:nvPr/>
        </p:nvSpPr>
        <p:spPr>
          <a:xfrm>
            <a:off x="7536160" y="1052735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矿板</a:t>
            </a:r>
            <a:r>
              <a:rPr lang="en-US" altLang="zh-CN" dirty="0"/>
              <a:t>EBAZ 4203 ZYNQ7010 28K </a:t>
            </a:r>
            <a:r>
              <a:rPr lang="zh-CN" altLang="en-US" dirty="0"/>
              <a:t>逻辑， </a:t>
            </a:r>
            <a:r>
              <a:rPr lang="en-US" altLang="zh-CN" dirty="0"/>
              <a:t>512MB DDR3.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6248C1-54EF-91C6-E15D-701D5D16F882}"/>
              </a:ext>
            </a:extLst>
          </p:cNvPr>
          <p:cNvSpPr txBox="1"/>
          <p:nvPr/>
        </p:nvSpPr>
        <p:spPr>
          <a:xfrm>
            <a:off x="7531059" y="1916832"/>
            <a:ext cx="4176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选型原则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够用；逻辑资源占用</a:t>
            </a:r>
            <a:r>
              <a:rPr lang="en-US" altLang="zh-CN" dirty="0"/>
              <a:t>&lt;=70%</a:t>
            </a:r>
            <a:r>
              <a:rPr lang="zh-CN" altLang="en-US" dirty="0"/>
              <a:t>最优；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可获取性（便宜）；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尽量选择</a:t>
            </a:r>
            <a:r>
              <a:rPr lang="en-US" altLang="zh-CN" dirty="0"/>
              <a:t>I, X</a:t>
            </a:r>
            <a:r>
              <a:rPr lang="zh-CN" altLang="en-US" dirty="0"/>
              <a:t>家</a:t>
            </a:r>
            <a:r>
              <a:rPr lang="en-US" altLang="zh-CN" dirty="0"/>
              <a:t>;</a:t>
            </a:r>
            <a:r>
              <a:rPr lang="zh-CN" altLang="en-US" dirty="0"/>
              <a:t>（成熟可靠）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支持</a:t>
            </a:r>
            <a:r>
              <a:rPr lang="en-US" altLang="zh-CN" dirty="0" err="1"/>
              <a:t>jtag</a:t>
            </a:r>
            <a:r>
              <a:rPr lang="zh-CN" altLang="en-US" dirty="0"/>
              <a:t>在线调试，</a:t>
            </a:r>
            <a:r>
              <a:rPr lang="en-US" altLang="zh-CN" dirty="0"/>
              <a:t>debug</a:t>
            </a:r>
          </a:p>
          <a:p>
            <a:pPr marL="342900" indent="-342900">
              <a:buAutoNum type="arabicPeriod"/>
            </a:pP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46AA1F3-4682-7F35-9C3F-099C64F548F5}"/>
              </a:ext>
            </a:extLst>
          </p:cNvPr>
          <p:cNvSpPr txBox="1"/>
          <p:nvPr/>
        </p:nvSpPr>
        <p:spPr>
          <a:xfrm>
            <a:off x="7531059" y="4005064"/>
            <a:ext cx="4176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高级特性：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支持</a:t>
            </a:r>
            <a:r>
              <a:rPr lang="en-US" altLang="zh-CN" dirty="0" err="1"/>
              <a:t>pynq</a:t>
            </a:r>
            <a:r>
              <a:rPr lang="en-US" altLang="zh-CN" dirty="0"/>
              <a:t> </a:t>
            </a:r>
            <a:r>
              <a:rPr lang="en-US" altLang="zh-CN" dirty="0" err="1"/>
              <a:t>Jypyter</a:t>
            </a:r>
            <a:r>
              <a:rPr lang="zh-CN" altLang="en-US" dirty="0"/>
              <a:t>网面操作；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b="1" dirty="0">
                <a:solidFill>
                  <a:srgbClr val="FF0000"/>
                </a:solidFill>
              </a:rPr>
              <a:t>支持</a:t>
            </a:r>
            <a:r>
              <a:rPr lang="en-US" altLang="zh-CN" b="1" dirty="0" err="1">
                <a:solidFill>
                  <a:srgbClr val="FF0000"/>
                </a:solidFill>
              </a:rPr>
              <a:t>FPGA.bit</a:t>
            </a:r>
            <a:r>
              <a:rPr lang="zh-CN" altLang="en-US" b="1" dirty="0">
                <a:solidFill>
                  <a:srgbClr val="FF0000"/>
                </a:solidFill>
              </a:rPr>
              <a:t> 动态加载（存在</a:t>
            </a:r>
            <a:r>
              <a:rPr lang="en-US" altLang="zh-CN" b="1" dirty="0" err="1">
                <a:solidFill>
                  <a:srgbClr val="FF0000"/>
                </a:solidFill>
              </a:rPr>
              <a:t>sd</a:t>
            </a:r>
            <a:r>
              <a:rPr lang="zh-CN" altLang="en-US" b="1" dirty="0">
                <a:solidFill>
                  <a:srgbClr val="FF0000"/>
                </a:solidFill>
              </a:rPr>
              <a:t>卡）可以存无限个版本；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89636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1FEDD9-262E-1128-65FB-0987DDAEA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908720"/>
            <a:ext cx="7385896" cy="3528392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631EBC99-2520-A890-467E-C524C0FC6F4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5280" y="135255"/>
            <a:ext cx="84016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215">
                <a:solidFill>
                  <a:srgbClr val="932929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FPGA</a:t>
            </a: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版本加载</a:t>
            </a:r>
            <a:endParaRPr lang="en-US" altLang="zh-CN" sz="3200" b="1" dirty="0" err="1">
              <a:latin typeface="OPPOSans M" panose="00020600040101010101" charset="-122"/>
              <a:ea typeface="OPPOSans M" panose="00020600040101010101" charset="-122"/>
              <a:cs typeface="OPPOSans M" panose="00020600040101010101" charset="-122"/>
              <a:sym typeface="+mn-ea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86ADA0A-1B96-B930-BDB1-B95216673B0F}"/>
              </a:ext>
            </a:extLst>
          </p:cNvPr>
          <p:cNvCxnSpPr>
            <a:cxnSpLocks/>
          </p:cNvCxnSpPr>
          <p:nvPr/>
        </p:nvCxnSpPr>
        <p:spPr>
          <a:xfrm flipH="1" flipV="1">
            <a:off x="3215680" y="1412776"/>
            <a:ext cx="1656184" cy="129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AC41E27F-AEEC-56AE-61CD-59F456AB6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152" y="4149080"/>
            <a:ext cx="4124901" cy="239110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B230040-7CE1-6253-5CB1-9F151175561D}"/>
              </a:ext>
            </a:extLst>
          </p:cNvPr>
          <p:cNvSpPr txBox="1"/>
          <p:nvPr/>
        </p:nvSpPr>
        <p:spPr>
          <a:xfrm>
            <a:off x="7582052" y="3619228"/>
            <a:ext cx="412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调用如下命令，完成版本加载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175522B-F5C1-F283-1566-71BDFC77E769}"/>
              </a:ext>
            </a:extLst>
          </p:cNvPr>
          <p:cNvCxnSpPr/>
          <p:nvPr/>
        </p:nvCxnSpPr>
        <p:spPr>
          <a:xfrm>
            <a:off x="8832304" y="3959180"/>
            <a:ext cx="216024" cy="1630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630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3ECC4D-872D-79AC-0EE1-13F5C6F14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556792"/>
            <a:ext cx="6410325" cy="459105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1E640738-E591-88BA-85DA-A56CA5C8043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5280" y="135255"/>
            <a:ext cx="84016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215">
                <a:solidFill>
                  <a:srgbClr val="932929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I3C </a:t>
            </a: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高速</a:t>
            </a:r>
            <a:r>
              <a:rPr lang="en-US" altLang="zh-CN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Master </a:t>
            </a:r>
            <a:r>
              <a:rPr lang="zh-CN" altLang="en-US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方案（商用</a:t>
            </a:r>
            <a:r>
              <a:rPr lang="en-US" altLang="zh-CN" sz="3200" b="1" dirty="0">
                <a:latin typeface="OPPOSans M" panose="00020600040101010101" charset="-122"/>
                <a:ea typeface="OPPOSans M" panose="00020600040101010101" charset="-122"/>
                <a:cs typeface="OPPOSans M" panose="00020600040101010101" charset="-122"/>
                <a:sym typeface="+mn-ea"/>
              </a:rPr>
              <a:t>IP)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51A597-77F5-74FA-C3FF-9C9342CDE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3429000"/>
            <a:ext cx="4114800" cy="32023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35C4DC-9816-608B-10EF-6BDDC7025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088" y="1484784"/>
            <a:ext cx="4530944" cy="81782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A4C4564-F903-C74E-0DC4-02B0FE74884A}"/>
              </a:ext>
            </a:extLst>
          </p:cNvPr>
          <p:cNvSpPr/>
          <p:nvPr/>
        </p:nvSpPr>
        <p:spPr>
          <a:xfrm>
            <a:off x="2783632" y="1628800"/>
            <a:ext cx="1512168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253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8E4A4-A137-60F0-3B0C-308A30B929BB}"/>
              </a:ext>
            </a:extLst>
          </p:cNvPr>
          <p:cNvSpPr txBox="1">
            <a:spLocks/>
          </p:cNvSpPr>
          <p:nvPr/>
        </p:nvSpPr>
        <p:spPr>
          <a:xfrm>
            <a:off x="407368" y="129862"/>
            <a:ext cx="10515600" cy="7616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I3C</a:t>
            </a:r>
            <a:r>
              <a:rPr lang="zh-CN" altLang="en-US" dirty="0"/>
              <a:t>接口</a:t>
            </a:r>
            <a:r>
              <a:rPr lang="en-US" altLang="zh-CN" dirty="0"/>
              <a:t>master</a:t>
            </a:r>
            <a:r>
              <a:rPr lang="zh-CN" altLang="en-US" dirty="0"/>
              <a:t>开发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C4F325-0F7F-620A-6555-CF258443C2D1}"/>
              </a:ext>
            </a:extLst>
          </p:cNvPr>
          <p:cNvSpPr txBox="1"/>
          <p:nvPr/>
        </p:nvSpPr>
        <p:spPr>
          <a:xfrm>
            <a:off x="479376" y="891536"/>
            <a:ext cx="993710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000" b="1" dirty="0">
                <a:highlight>
                  <a:srgbClr val="EAEFF7"/>
                </a:highlight>
              </a:rPr>
              <a:t>CH341A</a:t>
            </a:r>
            <a:r>
              <a:rPr lang="zh-CN" altLang="en-US" sz="2000" b="1" dirty="0">
                <a:highlight>
                  <a:srgbClr val="EAEFF7"/>
                </a:highlight>
              </a:rPr>
              <a:t>芯片</a:t>
            </a:r>
            <a:r>
              <a:rPr lang="en-US" altLang="zh-CN" sz="2000" b="1" dirty="0">
                <a:highlight>
                  <a:srgbClr val="EAEFF7"/>
                </a:highlight>
              </a:rPr>
              <a:t>GPIO </a:t>
            </a:r>
            <a:r>
              <a:rPr lang="zh-CN" altLang="en-US" sz="2000" b="1" dirty="0">
                <a:highlight>
                  <a:srgbClr val="EAEFF7"/>
                </a:highlight>
              </a:rPr>
              <a:t>模拟，频率</a:t>
            </a:r>
            <a:r>
              <a:rPr lang="en-US" altLang="zh-CN" sz="2000" b="1" dirty="0">
                <a:highlight>
                  <a:srgbClr val="EAEFF7"/>
                </a:highlight>
              </a:rPr>
              <a:t>10~30khz</a:t>
            </a:r>
          </a:p>
          <a:p>
            <a:pPr marL="457200" indent="-457200">
              <a:buAutoNum type="arabicPeriod"/>
            </a:pPr>
            <a:r>
              <a:rPr lang="en-US" altLang="zh-CN" sz="2000" b="1" dirty="0">
                <a:highlight>
                  <a:srgbClr val="EAEFF7"/>
                </a:highlight>
              </a:rPr>
              <a:t>FT232H </a:t>
            </a:r>
            <a:r>
              <a:rPr lang="zh-CN" altLang="en-US" sz="2000" b="1" dirty="0">
                <a:highlight>
                  <a:srgbClr val="EAEFF7"/>
                </a:highlight>
              </a:rPr>
              <a:t>芯片模拟</a:t>
            </a:r>
            <a:r>
              <a:rPr lang="en-US" altLang="zh-CN" sz="2000" b="1" dirty="0">
                <a:highlight>
                  <a:srgbClr val="EAEFF7"/>
                </a:highlight>
              </a:rPr>
              <a:t>I3C, </a:t>
            </a:r>
            <a:r>
              <a:rPr lang="zh-CN" altLang="en-US" sz="2000" b="1" dirty="0">
                <a:highlight>
                  <a:srgbClr val="EAEFF7"/>
                </a:highlight>
              </a:rPr>
              <a:t>速度</a:t>
            </a:r>
            <a:r>
              <a:rPr lang="en-US" altLang="zh-CN" sz="2000" b="1" dirty="0">
                <a:highlight>
                  <a:srgbClr val="EAEFF7"/>
                </a:highlight>
              </a:rPr>
              <a:t>60Mhz</a:t>
            </a:r>
            <a:r>
              <a:rPr lang="zh-CN" altLang="en-US" sz="2000" b="1" dirty="0">
                <a:highlight>
                  <a:srgbClr val="EAEFF7"/>
                </a:highlight>
              </a:rPr>
              <a:t>的整数分频，可以到</a:t>
            </a:r>
            <a:r>
              <a:rPr lang="en-US" altLang="zh-CN" sz="2000" b="1" dirty="0">
                <a:highlight>
                  <a:srgbClr val="EAEFF7"/>
                </a:highlight>
              </a:rPr>
              <a:t>10Mhz</a:t>
            </a:r>
          </a:p>
          <a:p>
            <a:pPr marL="457200" indent="-457200">
              <a:buAutoNum type="arabicPeriod"/>
            </a:pPr>
            <a:r>
              <a:rPr lang="zh-CN" altLang="en-US" sz="2000" b="1" dirty="0">
                <a:highlight>
                  <a:srgbClr val="EAEFF7"/>
                </a:highlight>
              </a:rPr>
              <a:t>高云</a:t>
            </a:r>
            <a:r>
              <a:rPr lang="en-US" altLang="zh-CN" sz="2000" b="1" dirty="0">
                <a:highlight>
                  <a:srgbClr val="EAEFF7"/>
                </a:highlight>
              </a:rPr>
              <a:t>FPGA</a:t>
            </a:r>
            <a:r>
              <a:rPr lang="zh-CN" altLang="en-US" sz="2000" b="1" dirty="0">
                <a:highlight>
                  <a:srgbClr val="EAEFF7"/>
                </a:highlight>
              </a:rPr>
              <a:t>方案，使用高云</a:t>
            </a:r>
            <a:r>
              <a:rPr lang="en-US" altLang="zh-CN" sz="2000" b="1" dirty="0">
                <a:highlight>
                  <a:srgbClr val="EAEFF7"/>
                </a:highlight>
              </a:rPr>
              <a:t>IP , </a:t>
            </a:r>
            <a:r>
              <a:rPr lang="zh-CN" altLang="en-US" sz="2000" b="1" dirty="0">
                <a:highlight>
                  <a:srgbClr val="EAEFF7"/>
                </a:highlight>
              </a:rPr>
              <a:t>速度</a:t>
            </a:r>
            <a:r>
              <a:rPr lang="en-US" altLang="zh-CN" sz="2000" b="1" dirty="0">
                <a:highlight>
                  <a:srgbClr val="EAEFF7"/>
                </a:highlight>
              </a:rPr>
              <a:t>7Mhz</a:t>
            </a:r>
            <a:r>
              <a:rPr lang="zh-CN" altLang="en-US" sz="2000" b="1" dirty="0">
                <a:highlight>
                  <a:srgbClr val="EAEFF7"/>
                </a:highlight>
              </a:rPr>
              <a:t>，理论上可以到</a:t>
            </a:r>
            <a:r>
              <a:rPr lang="en-US" altLang="zh-CN" sz="2000" b="1" dirty="0">
                <a:highlight>
                  <a:srgbClr val="EAEFF7"/>
                </a:highlight>
              </a:rPr>
              <a:t>12.5Mhz</a:t>
            </a:r>
            <a:r>
              <a:rPr lang="zh-CN" altLang="en-US" sz="2000" b="1" dirty="0">
                <a:highlight>
                  <a:srgbClr val="EAEFF7"/>
                </a:highlight>
              </a:rPr>
              <a:t>；</a:t>
            </a:r>
            <a:endParaRPr lang="en-US" altLang="zh-CN" sz="2000" b="1" dirty="0">
              <a:highlight>
                <a:srgbClr val="EAEFF7"/>
              </a:highlight>
            </a:endParaRPr>
          </a:p>
          <a:p>
            <a:pPr marL="457200" indent="-457200">
              <a:buAutoNum type="arabicPeriod"/>
            </a:pPr>
            <a:endParaRPr lang="en-US" altLang="zh-CN" sz="2000" b="1" dirty="0">
              <a:highlight>
                <a:srgbClr val="EAEFF7"/>
              </a:highlight>
            </a:endParaRPr>
          </a:p>
          <a:p>
            <a:pPr marL="457200" indent="-457200">
              <a:buAutoNum type="arabicPeriod"/>
            </a:pPr>
            <a:endParaRPr lang="en-US" altLang="zh-CN" sz="2000" b="1" dirty="0">
              <a:highlight>
                <a:srgbClr val="FFFF00"/>
              </a:highligh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0B94FA-EEDB-9870-735D-0FCFF5F88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2522752"/>
            <a:ext cx="2010135" cy="35735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8A5E9F7-EF70-A034-0B02-B509CE375D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2575506"/>
            <a:ext cx="1928813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194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c5d0075a-72fc-4c09-8fb6-58fe541b9b6e"/>
  <p:tag name="COMMONDATA" val="eyJoZGlkIjoiYzE1MDEwZTcwYzk4OGFjZjU1M2U0NDczNmEzN2MyMG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1926</Words>
  <Application>Microsoft Office PowerPoint</Application>
  <PresentationFormat>宽屏</PresentationFormat>
  <Paragraphs>234</Paragraphs>
  <Slides>26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OPPOSans B</vt:lpstr>
      <vt:lpstr>OPPOSans H</vt:lpstr>
      <vt:lpstr>OPPOSans L</vt:lpstr>
      <vt:lpstr>OPPOSans M</vt:lpstr>
      <vt:lpstr>OPPOSans R</vt:lpstr>
      <vt:lpstr>Arial</vt:lpstr>
      <vt:lpstr>Calibri</vt:lpstr>
      <vt:lpstr>1_Office 主题​​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RC Bleeder Design</dc:title>
  <dc:creator>156</dc:creator>
  <cp:lastModifiedBy>Jize JIANG</cp:lastModifiedBy>
  <cp:revision>850</cp:revision>
  <dcterms:created xsi:type="dcterms:W3CDTF">2023-07-17T16:04:00Z</dcterms:created>
  <dcterms:modified xsi:type="dcterms:W3CDTF">2023-12-18T03:04:23Z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0D2F6369E0F50D44B7ADAE649DDEA60B_43</vt:lpwstr>
  </property>
</Properties>
</file>